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1"/>
  </p:notesMasterIdLst>
  <p:sldIdLst>
    <p:sldId id="256" r:id="rId2"/>
    <p:sldId id="267" r:id="rId3"/>
    <p:sldId id="313" r:id="rId4"/>
    <p:sldId id="310" r:id="rId5"/>
    <p:sldId id="311" r:id="rId6"/>
    <p:sldId id="374" r:id="rId7"/>
    <p:sldId id="372" r:id="rId8"/>
    <p:sldId id="373" r:id="rId9"/>
    <p:sldId id="316" r:id="rId10"/>
    <p:sldId id="317" r:id="rId11"/>
    <p:sldId id="318" r:id="rId12"/>
    <p:sldId id="277" r:id="rId13"/>
    <p:sldId id="315" r:id="rId14"/>
    <p:sldId id="321" r:id="rId15"/>
    <p:sldId id="323" r:id="rId16"/>
    <p:sldId id="325" r:id="rId17"/>
    <p:sldId id="285" r:id="rId18"/>
    <p:sldId id="329" r:id="rId19"/>
    <p:sldId id="288" r:id="rId20"/>
    <p:sldId id="289" r:id="rId21"/>
    <p:sldId id="290" r:id="rId22"/>
    <p:sldId id="339" r:id="rId23"/>
    <p:sldId id="335" r:id="rId24"/>
    <p:sldId id="336" r:id="rId25"/>
    <p:sldId id="337" r:id="rId26"/>
    <p:sldId id="338" r:id="rId27"/>
    <p:sldId id="334" r:id="rId28"/>
    <p:sldId id="306" r:id="rId29"/>
    <p:sldId id="307" r:id="rId30"/>
    <p:sldId id="343" r:id="rId31"/>
    <p:sldId id="345" r:id="rId32"/>
    <p:sldId id="312" r:id="rId33"/>
    <p:sldId id="351" r:id="rId34"/>
    <p:sldId id="353" r:id="rId35"/>
    <p:sldId id="358" r:id="rId36"/>
    <p:sldId id="360" r:id="rId37"/>
    <p:sldId id="375" r:id="rId38"/>
    <p:sldId id="376" r:id="rId39"/>
    <p:sldId id="365"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946" y="-47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C6DB3-8AA0-4902-B397-E83F0C895625}" type="datetimeFigureOut">
              <a:rPr lang="it-IT" smtClean="0"/>
              <a:pPr/>
              <a:t>29/05/2025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3FA776-5DBD-46BF-B5AC-1899298FB9F4}"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B43F038D-DA1E-4477-922F-24F32486592F}" type="slidenum">
              <a:rPr lang="it-IT" altLang="en-US">
                <a:solidFill>
                  <a:srgbClr val="000000"/>
                </a:solidFill>
              </a:rPr>
              <a:pPr eaLnBrk="1" hangingPunct="1"/>
              <a:t>30</a:t>
            </a:fld>
            <a:endParaRPr lang="it-IT" altLang="en-US">
              <a:solidFill>
                <a:srgbClr val="000000"/>
              </a:solidFill>
            </a:endParaRPr>
          </a:p>
        </p:txBody>
      </p:sp>
      <p:sp>
        <p:nvSpPr>
          <p:cNvPr id="46083"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bg1"/>
                </a:solidFill>
                <a:latin typeface="Arial" pitchFamily="34" charset="0"/>
                <a:ea typeface="Arial Unicode MS" pitchFamily="34" charset="-128"/>
                <a:cs typeface="Arial Unicode MS" pitchFamily="34" charset="-128"/>
              </a:defRPr>
            </a:lvl1pPr>
            <a:lvl2pPr marL="685800" indent="-263525" eaLnBrk="0" hangingPunct="0">
              <a:defRPr>
                <a:solidFill>
                  <a:schemeClr val="bg1"/>
                </a:solidFill>
                <a:latin typeface="Arial" pitchFamily="34" charset="0"/>
                <a:ea typeface="Arial Unicode MS" pitchFamily="34" charset="-128"/>
                <a:cs typeface="Arial Unicode MS" pitchFamily="34" charset="-128"/>
              </a:defRPr>
            </a:lvl2pPr>
            <a:lvl3pPr marL="1055688" indent="-211138" eaLnBrk="0" hangingPunct="0">
              <a:defRPr>
                <a:solidFill>
                  <a:schemeClr val="bg1"/>
                </a:solidFill>
                <a:latin typeface="Arial" pitchFamily="34" charset="0"/>
                <a:ea typeface="Arial Unicode MS" pitchFamily="34" charset="-128"/>
                <a:cs typeface="Arial Unicode MS" pitchFamily="34" charset="-128"/>
              </a:defRPr>
            </a:lvl3pPr>
            <a:lvl4pPr marL="1476375" indent="-209550" eaLnBrk="0" hangingPunct="0">
              <a:defRPr>
                <a:solidFill>
                  <a:schemeClr val="bg1"/>
                </a:solidFill>
                <a:latin typeface="Arial" pitchFamily="34" charset="0"/>
                <a:ea typeface="Arial Unicode MS" pitchFamily="34" charset="-128"/>
                <a:cs typeface="Arial Unicode MS" pitchFamily="34" charset="-128"/>
              </a:defRPr>
            </a:lvl4pPr>
            <a:lvl5pPr marL="1898650" indent="-211138" eaLnBrk="0" hangingPunct="0">
              <a:defRPr>
                <a:solidFill>
                  <a:schemeClr val="bg1"/>
                </a:solidFill>
                <a:latin typeface="Arial" pitchFamily="34" charset="0"/>
                <a:ea typeface="Arial Unicode MS" pitchFamily="34" charset="-128"/>
                <a:cs typeface="Arial Unicode MS" pitchFamily="34" charset="-128"/>
              </a:defRPr>
            </a:lvl5pPr>
            <a:lvl6pPr marL="23558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marL="28130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marL="32702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marL="37274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algn="r" defTabSz="914400" eaLnBrk="1" hangingPunct="1">
              <a:buClrTx/>
              <a:buSzTx/>
              <a:buFontTx/>
              <a:buNone/>
            </a:pPr>
            <a:fld id="{54C6EAB5-EE4E-49DB-855F-6383E6F055A6}" type="slidenum">
              <a:rPr lang="it-IT" altLang="en-US" sz="1200">
                <a:solidFill>
                  <a:schemeClr val="tx1"/>
                </a:solidFill>
              </a:rPr>
              <a:pPr algn="r" defTabSz="914400" eaLnBrk="1" hangingPunct="1">
                <a:buClrTx/>
                <a:buSzTx/>
                <a:buFontTx/>
                <a:buNone/>
              </a:pPr>
              <a:t>30</a:t>
            </a:fld>
            <a:endParaRPr lang="it-IT" altLang="en-US" sz="1200">
              <a:solidFill>
                <a:schemeClr val="tx1"/>
              </a:solidFill>
            </a:endParaRPr>
          </a:p>
        </p:txBody>
      </p:sp>
      <p:sp>
        <p:nvSpPr>
          <p:cNvPr id="46084"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bg1"/>
                </a:solidFill>
                <a:latin typeface="Arial" pitchFamily="34" charset="0"/>
                <a:ea typeface="Arial Unicode MS" pitchFamily="34" charset="-128"/>
                <a:cs typeface="Arial Unicode MS" pitchFamily="34" charset="-128"/>
              </a:defRPr>
            </a:lvl1pPr>
            <a:lvl2pPr marL="685800" indent="-263525" eaLnBrk="0" hangingPunct="0">
              <a:defRPr>
                <a:solidFill>
                  <a:schemeClr val="bg1"/>
                </a:solidFill>
                <a:latin typeface="Arial" pitchFamily="34" charset="0"/>
                <a:ea typeface="Arial Unicode MS" pitchFamily="34" charset="-128"/>
                <a:cs typeface="Arial Unicode MS" pitchFamily="34" charset="-128"/>
              </a:defRPr>
            </a:lvl2pPr>
            <a:lvl3pPr marL="1055688" indent="-211138" eaLnBrk="0" hangingPunct="0">
              <a:defRPr>
                <a:solidFill>
                  <a:schemeClr val="bg1"/>
                </a:solidFill>
                <a:latin typeface="Arial" pitchFamily="34" charset="0"/>
                <a:ea typeface="Arial Unicode MS" pitchFamily="34" charset="-128"/>
                <a:cs typeface="Arial Unicode MS" pitchFamily="34" charset="-128"/>
              </a:defRPr>
            </a:lvl3pPr>
            <a:lvl4pPr marL="1476375" indent="-209550" eaLnBrk="0" hangingPunct="0">
              <a:defRPr>
                <a:solidFill>
                  <a:schemeClr val="bg1"/>
                </a:solidFill>
                <a:latin typeface="Arial" pitchFamily="34" charset="0"/>
                <a:ea typeface="Arial Unicode MS" pitchFamily="34" charset="-128"/>
                <a:cs typeface="Arial Unicode MS" pitchFamily="34" charset="-128"/>
              </a:defRPr>
            </a:lvl4pPr>
            <a:lvl5pPr marL="1898650" indent="-211138" eaLnBrk="0" hangingPunct="0">
              <a:defRPr>
                <a:solidFill>
                  <a:schemeClr val="bg1"/>
                </a:solidFill>
                <a:latin typeface="Arial" pitchFamily="34" charset="0"/>
                <a:ea typeface="Arial Unicode MS" pitchFamily="34" charset="-128"/>
                <a:cs typeface="Arial Unicode MS" pitchFamily="34" charset="-128"/>
              </a:defRPr>
            </a:lvl5pPr>
            <a:lvl6pPr marL="23558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marL="28130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marL="32702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marL="3727450" indent="-211138"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algn="r" defTabSz="914400" eaLnBrk="1" hangingPunct="1">
              <a:buClrTx/>
              <a:buSzTx/>
              <a:buFontTx/>
              <a:buNone/>
            </a:pPr>
            <a:fld id="{8355B3CD-E1E9-4288-A186-35091491A69C}" type="slidenum">
              <a:rPr lang="en-US" altLang="en-US" sz="1200">
                <a:solidFill>
                  <a:schemeClr val="tx1"/>
                </a:solidFill>
              </a:rPr>
              <a:pPr algn="r" defTabSz="914400" eaLnBrk="1" hangingPunct="1">
                <a:buClrTx/>
                <a:buSzTx/>
                <a:buFontTx/>
                <a:buNone/>
              </a:pPr>
              <a:t>30</a:t>
            </a:fld>
            <a:endParaRPr lang="en-US" altLang="en-US" sz="1200">
              <a:solidFill>
                <a:schemeClr val="tx1"/>
              </a:solidFill>
            </a:endParaRPr>
          </a:p>
        </p:txBody>
      </p:sp>
      <p:sp>
        <p:nvSpPr>
          <p:cNvPr id="46085" name="Rectangle 2"/>
          <p:cNvSpPr>
            <a:spLocks noGrp="1" noRot="1" noChangeAspect="1" noChangeArrowheads="1" noTextEdit="1"/>
          </p:cNvSpPr>
          <p:nvPr>
            <p:ph type="sldImg"/>
          </p:nvPr>
        </p:nvSpPr>
        <p:spPr>
          <a:xfrm>
            <a:off x="1143000" y="685800"/>
            <a:ext cx="4572000" cy="3429000"/>
          </a:xfrm>
          <a:ln/>
        </p:spPr>
      </p:sp>
      <p:sp>
        <p:nvSpPr>
          <p:cNvPr id="46086"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lIns="91431" tIns="45716" rIns="91431" bIns="45716"/>
          <a:lstStyle/>
          <a:p>
            <a:pPr defTabSz="914400"/>
            <a:endParaRPr lang="it-IT" altLang="en-US"/>
          </a:p>
        </p:txBody>
      </p:sp>
    </p:spTree>
    <p:extLst>
      <p:ext uri="{BB962C8B-B14F-4D97-AF65-F5344CB8AC3E}">
        <p14:creationId xmlns:p14="http://schemas.microsoft.com/office/powerpoint/2010/main" val="66579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305131-94D8-4306-BFFA-53C6FE0A7D10}" type="slidenum">
              <a:rPr lang="it-IT" smtClean="0"/>
              <a:pPr/>
              <a:t>31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E4B1F363-5613-4385-941F-F7C9EA777C0C}"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4B1F363-5613-4385-941F-F7C9EA777C0C}"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4B1F363-5613-4385-941F-F7C9EA777C0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6B33783C-AE3D-4074-ABDC-8BCAE432A12A}" type="datetimeFigureOut">
              <a:rPr lang="it-IT" smtClean="0"/>
              <a:pPr/>
              <a:t>29/05/2025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077200" y="6356350"/>
            <a:ext cx="609600" cy="365125"/>
          </a:xfrm>
        </p:spPr>
        <p:txBody>
          <a:bodyPr/>
          <a:lstStyle/>
          <a:p>
            <a:fld id="{E4B1F363-5613-4385-941F-F7C9EA777C0C}" type="slidenum">
              <a:rPr lang="it-IT" smtClean="0"/>
              <a:pPr/>
              <a:t>‹N›</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B33783C-AE3D-4074-ABDC-8BCAE432A12A}" type="datetimeFigureOut">
              <a:rPr lang="it-IT" smtClean="0"/>
              <a:pPr/>
              <a:t>29/05/2025</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4B1F363-5613-4385-941F-F7C9EA777C0C}" type="slidenum">
              <a:rPr lang="it-IT" smtClean="0"/>
              <a:pPr/>
              <a:t>‹N›</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7.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3.emf"/><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0.emf"/><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4.png"/><Relationship Id="rId2" Type="http://schemas.microsoft.com/office/2007/relationships/media" Target="../media/media30.m4a"/><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4.emf"/><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hyperlink" Target="https://doi.org/10.1002/cncr.34396"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image" Target="../media/image50.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image" Target="../media/image51.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52.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99592" y="4293096"/>
            <a:ext cx="7854696" cy="1800200"/>
          </a:xfrm>
        </p:spPr>
        <p:txBody>
          <a:bodyPr>
            <a:normAutofit/>
          </a:bodyPr>
          <a:lstStyle/>
          <a:p>
            <a:pPr algn="ctr"/>
            <a:r>
              <a:rPr lang="it-IT" sz="1600" b="1" i="1" dirty="0"/>
              <a:t>Dott.ssa Laura Martino</a:t>
            </a:r>
          </a:p>
          <a:p>
            <a:pPr algn="ctr"/>
            <a:r>
              <a:rPr lang="it-IT" sz="1600" b="1" dirty="0"/>
              <a:t>Responsabile </a:t>
            </a:r>
            <a:r>
              <a:rPr lang="it-IT" sz="1600" b="1" dirty="0" err="1"/>
              <a:t>U.O.S.D.</a:t>
            </a:r>
            <a:r>
              <a:rPr lang="it-IT" sz="1600" b="1" dirty="0"/>
              <a:t> Pneumologia</a:t>
            </a:r>
          </a:p>
          <a:p>
            <a:pPr algn="ctr"/>
            <a:r>
              <a:rPr lang="it-IT" sz="1600" b="1" dirty="0"/>
              <a:t>Ospedale </a:t>
            </a:r>
            <a:r>
              <a:rPr lang="it-IT" sz="1600" b="1" dirty="0" err="1"/>
              <a:t>Clinicizzato</a:t>
            </a:r>
            <a:r>
              <a:rPr lang="it-IT" sz="1600" b="1" dirty="0"/>
              <a:t> “</a:t>
            </a:r>
            <a:r>
              <a:rPr lang="it-IT" sz="1600" b="1" dirty="0" err="1"/>
              <a:t>SS.Annunziata</a:t>
            </a:r>
            <a:r>
              <a:rPr lang="it-IT" sz="1600" b="1" dirty="0"/>
              <a:t>”</a:t>
            </a:r>
          </a:p>
          <a:p>
            <a:pPr algn="ctr"/>
            <a:endParaRPr lang="it-IT" dirty="0"/>
          </a:p>
        </p:txBody>
      </p:sp>
      <p:sp>
        <p:nvSpPr>
          <p:cNvPr id="5" name="Rettangolo 4"/>
          <p:cNvSpPr/>
          <p:nvPr/>
        </p:nvSpPr>
        <p:spPr>
          <a:xfrm>
            <a:off x="2123728" y="2060848"/>
            <a:ext cx="5616624"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FFFF00"/>
                </a:solidFill>
              </a:rPr>
              <a:t>I rischi per il consumo dei prodotti del tabacco e le patologie fumo correlate</a:t>
            </a:r>
          </a:p>
        </p:txBody>
      </p:sp>
      <p:pic>
        <p:nvPicPr>
          <p:cNvPr id="2" name="Picture 2"/>
          <p:cNvPicPr>
            <a:picLocks noChangeAspect="1" noChangeArrowheads="1"/>
          </p:cNvPicPr>
          <p:nvPr/>
        </p:nvPicPr>
        <p:blipFill>
          <a:blip r:embed="rId4" cstate="print"/>
          <a:srcRect/>
          <a:stretch>
            <a:fillRect/>
          </a:stretch>
        </p:blipFill>
        <p:spPr bwMode="auto">
          <a:xfrm>
            <a:off x="144463" y="144463"/>
            <a:ext cx="3419425" cy="2279617"/>
          </a:xfrm>
          <a:prstGeom prst="rect">
            <a:avLst/>
          </a:prstGeom>
          <a:noFill/>
          <a:ln w="9525">
            <a:noFill/>
            <a:miter lim="800000"/>
            <a:headEnd/>
            <a:tailEnd/>
          </a:ln>
          <a:effectLst/>
        </p:spPr>
      </p:pic>
      <p:pic>
        <p:nvPicPr>
          <p:cNvPr id="1028" name="Picture 4" descr="https://t3.gstatic.com/licensed-image?q=tbn:ANd9GcQlTD-wyY52pss_HlmuLyM7krUYwqcaPw2V3aUwHTikTkvejCUaLH9259tw1U5iJhBsatgD1EkH_GH0KNRH"/>
          <p:cNvPicPr>
            <a:picLocks noChangeAspect="1" noChangeArrowheads="1"/>
          </p:cNvPicPr>
          <p:nvPr/>
        </p:nvPicPr>
        <p:blipFill>
          <a:blip r:embed="rId5" cstate="print"/>
          <a:srcRect/>
          <a:stretch>
            <a:fillRect/>
          </a:stretch>
        </p:blipFill>
        <p:spPr bwMode="auto">
          <a:xfrm>
            <a:off x="6300192" y="260648"/>
            <a:ext cx="2563016" cy="2016223"/>
          </a:xfrm>
          <a:prstGeom prst="rect">
            <a:avLst/>
          </a:prstGeom>
          <a:noFill/>
        </p:spPr>
      </p:pic>
      <p:pic>
        <p:nvPicPr>
          <p:cNvPr id="7" name="Audio 6">
            <a:hlinkClick r:id="" action="ppaction://media"/>
            <a:extLst>
              <a:ext uri="{FF2B5EF4-FFF2-40B4-BE49-F238E27FC236}">
                <a16:creationId xmlns:a16="http://schemas.microsoft.com/office/drawing/2014/main" id="{018B7EFD-0987-2BC1-C6C2-1E6CE1900D4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99"/>
    </mc:Choice>
    <mc:Fallback>
      <p:transition spd="slow" advTm="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cstate="print"/>
          <a:srcRect/>
          <a:stretch>
            <a:fillRect/>
          </a:stretch>
        </p:blipFill>
        <p:spPr bwMode="auto">
          <a:xfrm>
            <a:off x="0" y="144462"/>
            <a:ext cx="9143999" cy="6713537"/>
          </a:xfrm>
          <a:prstGeom prst="rect">
            <a:avLst/>
          </a:prstGeom>
          <a:noFill/>
          <a:ln w="9525">
            <a:noFill/>
            <a:miter lim="800000"/>
            <a:headEnd/>
            <a:tailEnd/>
          </a:ln>
          <a:effectLst/>
        </p:spPr>
      </p:pic>
      <p:sp>
        <p:nvSpPr>
          <p:cNvPr id="3" name="Rettangolo 2"/>
          <p:cNvSpPr/>
          <p:nvPr/>
        </p:nvSpPr>
        <p:spPr>
          <a:xfrm>
            <a:off x="1259632" y="332656"/>
            <a:ext cx="5400600"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FFF00"/>
                </a:solidFill>
                <a:latin typeface="+mj-lt"/>
              </a:rPr>
              <a:t>Effetto negativo del consumo di tabacco in Italia</a:t>
            </a:r>
          </a:p>
        </p:txBody>
      </p:sp>
      <p:sp>
        <p:nvSpPr>
          <p:cNvPr id="4" name="Rettangolo 3"/>
          <p:cNvSpPr/>
          <p:nvPr/>
        </p:nvSpPr>
        <p:spPr>
          <a:xfrm>
            <a:off x="323528" y="2276872"/>
            <a:ext cx="4464496"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Danni allo sviluppo</a:t>
            </a:r>
          </a:p>
          <a:p>
            <a:pPr algn="ctr"/>
            <a:r>
              <a:rPr lang="it-IT" dirty="0"/>
              <a:t>La spesa per il tabacco distoglie fondi dalle risorse di cui le famiglie hanno bisogno per uscire dalla povertà. In media in Italia un fumatore deve spendere il 2,20% del Pil pro capite per acquistare in un anno 100 pacchetti delle sigarette più diffuse </a:t>
            </a:r>
          </a:p>
        </p:txBody>
      </p:sp>
      <p:sp>
        <p:nvSpPr>
          <p:cNvPr id="5" name="Rettangolo 4"/>
          <p:cNvSpPr/>
          <p:nvPr/>
        </p:nvSpPr>
        <p:spPr>
          <a:xfrm>
            <a:off x="3419872" y="4653136"/>
            <a:ext cx="5040560"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latin typeface="Constantia" pitchFamily="18" charset="0"/>
                <a:cs typeface="Arial" pitchFamily="34" charset="0"/>
              </a:rPr>
              <a:t>Danni ambientali</a:t>
            </a:r>
          </a:p>
          <a:p>
            <a:pPr algn="ctr"/>
            <a:r>
              <a:rPr lang="it-IT" dirty="0"/>
              <a:t>I mozziconi di sigaretta sono i rifiuti più comunemente  gettati in tutto il mondo. Si stima che ogni anno in Italia finiscano come rifiuti tossici 13.283 tonnellate di mozziconi, pari a 3.795 femmine di elefante africano</a:t>
            </a:r>
            <a:endParaRPr lang="it-IT" b="1" dirty="0">
              <a:solidFill>
                <a:srgbClr val="FF0000"/>
              </a:solidFill>
              <a:latin typeface="Constantia" pitchFamily="18" charset="0"/>
              <a:cs typeface="Arial" pitchFamily="34" charset="0"/>
            </a:endParaRPr>
          </a:p>
        </p:txBody>
      </p:sp>
      <p:pic>
        <p:nvPicPr>
          <p:cNvPr id="2" name="Audio 1">
            <a:hlinkClick r:id="" action="ppaction://media"/>
            <a:extLst>
              <a:ext uri="{FF2B5EF4-FFF2-40B4-BE49-F238E27FC236}">
                <a16:creationId xmlns:a16="http://schemas.microsoft.com/office/drawing/2014/main" id="{D6440ED2-C1B9-6F82-9A4F-67ED13051C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893"/>
    </mc:Choice>
    <mc:Fallback>
      <p:transition spd="slow" advTm="52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cstate="print"/>
          <a:srcRect/>
          <a:stretch>
            <a:fillRect/>
          </a:stretch>
        </p:blipFill>
        <p:spPr bwMode="auto">
          <a:xfrm>
            <a:off x="0" y="144462"/>
            <a:ext cx="9143999" cy="6713537"/>
          </a:xfrm>
          <a:prstGeom prst="rect">
            <a:avLst/>
          </a:prstGeom>
          <a:noFill/>
          <a:ln w="9525">
            <a:noFill/>
            <a:miter lim="800000"/>
            <a:headEnd/>
            <a:tailEnd/>
          </a:ln>
          <a:effectLst/>
        </p:spPr>
      </p:pic>
      <p:sp>
        <p:nvSpPr>
          <p:cNvPr id="3" name="Rettangolo 2"/>
          <p:cNvSpPr/>
          <p:nvPr/>
        </p:nvSpPr>
        <p:spPr>
          <a:xfrm>
            <a:off x="1331640" y="404664"/>
            <a:ext cx="5400600"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FFF00"/>
                </a:solidFill>
                <a:latin typeface="+mj-lt"/>
              </a:rPr>
              <a:t>Effetto negativo del consumo di tabacco in Italia</a:t>
            </a:r>
          </a:p>
        </p:txBody>
      </p:sp>
      <p:sp>
        <p:nvSpPr>
          <p:cNvPr id="4" name="Rettangolo 3"/>
          <p:cNvSpPr/>
          <p:nvPr/>
        </p:nvSpPr>
        <p:spPr>
          <a:xfrm>
            <a:off x="323528" y="2276872"/>
            <a:ext cx="4464496"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Danni al</a:t>
            </a:r>
            <a:r>
              <a:rPr lang="it-IT" dirty="0">
                <a:solidFill>
                  <a:srgbClr val="FF0000"/>
                </a:solidFill>
              </a:rPr>
              <a:t>l’equità sanitaria </a:t>
            </a:r>
          </a:p>
          <a:p>
            <a:pPr algn="ctr"/>
            <a:r>
              <a:rPr lang="it-IT" dirty="0"/>
              <a:t>L’industria del tabacco commercializza i suoi prodotti in modo aggressivo verso le popolazioni a basso reddito e i giovani in Italia.</a:t>
            </a:r>
            <a:endParaRPr lang="it-IT" b="1" dirty="0">
              <a:solidFill>
                <a:srgbClr val="FF0000"/>
              </a:solidFill>
            </a:endParaRPr>
          </a:p>
        </p:txBody>
      </p:sp>
      <p:sp>
        <p:nvSpPr>
          <p:cNvPr id="5" name="Rettangolo 4"/>
          <p:cNvSpPr/>
          <p:nvPr/>
        </p:nvSpPr>
        <p:spPr>
          <a:xfrm>
            <a:off x="3491880" y="4581128"/>
            <a:ext cx="5040560" cy="1944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latin typeface="Constantia" pitchFamily="18" charset="0"/>
                <a:cs typeface="Arial" pitchFamily="34" charset="0"/>
              </a:rPr>
              <a:t>Danni</a:t>
            </a:r>
            <a:r>
              <a:rPr lang="it-IT" dirty="0">
                <a:solidFill>
                  <a:srgbClr val="FF0000"/>
                </a:solidFill>
              </a:rPr>
              <a:t> alle malattie non trasmissibili </a:t>
            </a:r>
            <a:r>
              <a:rPr lang="it-IT" dirty="0"/>
              <a:t>.</a:t>
            </a:r>
          </a:p>
          <a:p>
            <a:pPr algn="ctr"/>
            <a:r>
              <a:rPr lang="it-IT" dirty="0"/>
              <a:t>Non solo il fumo è un importante fattore di rischio per le 4 principali malattie non trasmissibili (cancro, malattie cardiache, malattie respiratorie e diabete), ma le persone che vivono con malattie mentali hanno quasi il doppio delle probabilità di fumare rispetto agli altri individui.</a:t>
            </a:r>
            <a:r>
              <a:rPr lang="it-IT" b="1" dirty="0">
                <a:solidFill>
                  <a:srgbClr val="FF0000"/>
                </a:solidFill>
                <a:latin typeface="Constantia" pitchFamily="18" charset="0"/>
                <a:cs typeface="Arial" pitchFamily="34" charset="0"/>
              </a:rPr>
              <a:t> </a:t>
            </a:r>
          </a:p>
        </p:txBody>
      </p:sp>
      <p:pic>
        <p:nvPicPr>
          <p:cNvPr id="2" name="Audio 1">
            <a:hlinkClick r:id="" action="ppaction://media"/>
            <a:extLst>
              <a:ext uri="{FF2B5EF4-FFF2-40B4-BE49-F238E27FC236}">
                <a16:creationId xmlns:a16="http://schemas.microsoft.com/office/drawing/2014/main" id="{4E5C2B48-F926-6570-286B-64222FB87C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103"/>
    </mc:Choice>
    <mc:Fallback>
      <p:transition spd="slow" advTm="5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joint[1].jpg"/>
          <p:cNvPicPr>
            <a:picLocks noChangeAspect="1"/>
          </p:cNvPicPr>
          <p:nvPr/>
        </p:nvPicPr>
        <p:blipFill>
          <a:blip r:embed="rId4" cstate="print"/>
          <a:stretch>
            <a:fillRect/>
          </a:stretch>
        </p:blipFill>
        <p:spPr>
          <a:xfrm>
            <a:off x="0" y="0"/>
            <a:ext cx="9144000" cy="6858000"/>
          </a:xfrm>
          <a:prstGeom prst="rect">
            <a:avLst/>
          </a:prstGeom>
        </p:spPr>
      </p:pic>
      <p:sp>
        <p:nvSpPr>
          <p:cNvPr id="350212" name="Text Box 4"/>
          <p:cNvSpPr txBox="1">
            <a:spLocks noChangeArrowheads="1"/>
          </p:cNvSpPr>
          <p:nvPr/>
        </p:nvSpPr>
        <p:spPr bwMode="auto">
          <a:xfrm>
            <a:off x="220134" y="1339850"/>
            <a:ext cx="8703733" cy="2160588"/>
          </a:xfrm>
          <a:prstGeom prst="rect">
            <a:avLst/>
          </a:prstGeom>
          <a:noFill/>
          <a:ln w="9525">
            <a:noFill/>
            <a:miter lim="800000"/>
            <a:headEnd/>
            <a:tailEnd/>
          </a:ln>
          <a:effectLst>
            <a:outerShdw dist="28398" dir="1593903" algn="ctr" rotWithShape="0">
              <a:srgbClr val="000000"/>
            </a:outerShdw>
          </a:effectLst>
        </p:spPr>
        <p:txBody>
          <a:bodyPr/>
          <a:lstStyle/>
          <a:p>
            <a:pPr algn="ctr"/>
            <a:r>
              <a:rPr lang="it-IT" sz="2800" b="1" dirty="0">
                <a:solidFill>
                  <a:srgbClr val="FFFF00"/>
                </a:solidFill>
                <a:latin typeface="Constantia" pitchFamily="18" charset="0"/>
              </a:rPr>
              <a:t>Il fumo di sigaretta è una patologia che cronicamente si ripete.</a:t>
            </a:r>
          </a:p>
          <a:p>
            <a:pPr algn="ctr"/>
            <a:r>
              <a:rPr lang="it-IT" sz="2800" b="1" dirty="0">
                <a:solidFill>
                  <a:srgbClr val="FFFF00"/>
                </a:solidFill>
                <a:latin typeface="Constantia" pitchFamily="18" charset="0"/>
              </a:rPr>
              <a:t>E’ definita come disturbo o  malattia  nella versione ICD-10 (</a:t>
            </a:r>
            <a:r>
              <a:rPr lang="it-IT" sz="2800" b="1" dirty="0" err="1">
                <a:solidFill>
                  <a:srgbClr val="FFFF00"/>
                </a:solidFill>
                <a:latin typeface="Constantia" pitchFamily="18" charset="0"/>
              </a:rPr>
              <a:t>international</a:t>
            </a:r>
            <a:r>
              <a:rPr lang="it-IT" sz="2800" b="1" dirty="0">
                <a:solidFill>
                  <a:srgbClr val="FFFF00"/>
                </a:solidFill>
                <a:latin typeface="Constantia" pitchFamily="18" charset="0"/>
              </a:rPr>
              <a:t> </a:t>
            </a:r>
            <a:r>
              <a:rPr lang="it-IT" sz="2800" b="1" dirty="0" err="1">
                <a:solidFill>
                  <a:srgbClr val="FFFF00"/>
                </a:solidFill>
                <a:latin typeface="Constantia" pitchFamily="18" charset="0"/>
              </a:rPr>
              <a:t>classification</a:t>
            </a:r>
            <a:r>
              <a:rPr lang="it-IT" sz="2800" b="1" dirty="0">
                <a:solidFill>
                  <a:srgbClr val="FFFF00"/>
                </a:solidFill>
                <a:latin typeface="Constantia" pitchFamily="18" charset="0"/>
              </a:rPr>
              <a:t> </a:t>
            </a:r>
            <a:r>
              <a:rPr lang="it-IT" sz="2800" b="1" dirty="0" err="1">
                <a:solidFill>
                  <a:srgbClr val="FFFF00"/>
                </a:solidFill>
                <a:latin typeface="Constantia" pitchFamily="18" charset="0"/>
              </a:rPr>
              <a:t>of</a:t>
            </a:r>
            <a:r>
              <a:rPr lang="it-IT" sz="2800" b="1" dirty="0">
                <a:solidFill>
                  <a:srgbClr val="FFFF00"/>
                </a:solidFill>
                <a:latin typeface="Constantia" pitchFamily="18" charset="0"/>
              </a:rPr>
              <a:t> </a:t>
            </a:r>
            <a:r>
              <a:rPr lang="it-IT" sz="2800" b="1" dirty="0" err="1">
                <a:solidFill>
                  <a:srgbClr val="FFFF00"/>
                </a:solidFill>
                <a:latin typeface="Constantia" pitchFamily="18" charset="0"/>
              </a:rPr>
              <a:t>diseases</a:t>
            </a:r>
            <a:r>
              <a:rPr lang="it-IT" sz="2800" b="1" i="1" dirty="0">
                <a:solidFill>
                  <a:srgbClr val="FFFF00"/>
                </a:solidFill>
                <a:latin typeface="Constantia" pitchFamily="18" charset="0"/>
              </a:rPr>
              <a:t>)</a:t>
            </a:r>
          </a:p>
          <a:p>
            <a:pPr algn="ctr"/>
            <a:r>
              <a:rPr lang="it-IT" sz="2800" b="1" dirty="0">
                <a:solidFill>
                  <a:srgbClr val="FFFF00"/>
                </a:solidFill>
                <a:latin typeface="Constantia" pitchFamily="18" charset="0"/>
              </a:rPr>
              <a:t> che lo include tra le cause di morte</a:t>
            </a:r>
          </a:p>
        </p:txBody>
      </p:sp>
      <p:sp>
        <p:nvSpPr>
          <p:cNvPr id="350214" name="Text Box 6"/>
          <p:cNvSpPr txBox="1">
            <a:spLocks noChangeArrowheads="1"/>
          </p:cNvSpPr>
          <p:nvPr/>
        </p:nvSpPr>
        <p:spPr bwMode="auto">
          <a:xfrm>
            <a:off x="0" y="1"/>
            <a:ext cx="9144000" cy="765175"/>
          </a:xfrm>
          <a:prstGeom prst="rect">
            <a:avLst/>
          </a:prstGeom>
          <a:solidFill>
            <a:schemeClr val="bg2">
              <a:lumMod val="75000"/>
            </a:schemeClr>
          </a:solidFill>
          <a:ln w="9525">
            <a:noFill/>
            <a:miter lim="800000"/>
            <a:headEnd/>
            <a:tailEnd/>
          </a:ln>
          <a:effectLst/>
        </p:spPr>
        <p:txBody>
          <a:bodyPr wrap="none" lIns="0" tIns="0" rIns="0" bIns="0" anchor="ctr" anchorCtr="1"/>
          <a:lstStyle/>
          <a:p>
            <a:pPr algn="ctr"/>
            <a:r>
              <a:rPr lang="it-IT" sz="3200" b="1" dirty="0">
                <a:latin typeface="Constantia" pitchFamily="18" charset="0"/>
              </a:rPr>
              <a:t>TABAGISMO</a:t>
            </a:r>
          </a:p>
        </p:txBody>
      </p:sp>
      <p:sp>
        <p:nvSpPr>
          <p:cNvPr id="350215" name="Text Box 7"/>
          <p:cNvSpPr txBox="1">
            <a:spLocks noChangeArrowheads="1"/>
          </p:cNvSpPr>
          <p:nvPr/>
        </p:nvSpPr>
        <p:spPr bwMode="auto">
          <a:xfrm>
            <a:off x="220134" y="4293096"/>
            <a:ext cx="8703733" cy="2376264"/>
          </a:xfrm>
          <a:prstGeom prst="rect">
            <a:avLst/>
          </a:prstGeom>
          <a:noFill/>
          <a:ln w="9525">
            <a:noFill/>
            <a:miter lim="800000"/>
            <a:headEnd/>
            <a:tailEnd/>
          </a:ln>
          <a:effectLst>
            <a:outerShdw dist="28398" dir="1593903" algn="ctr" rotWithShape="0">
              <a:srgbClr val="FFFFFF"/>
            </a:outerShdw>
          </a:effectLst>
        </p:spPr>
        <p:txBody>
          <a:bodyPr/>
          <a:lstStyle/>
          <a:p>
            <a:pPr algn="ctr"/>
            <a:r>
              <a:rPr lang="it-IT" sz="3200" b="1" dirty="0">
                <a:solidFill>
                  <a:srgbClr val="FF0000"/>
                </a:solidFill>
                <a:latin typeface="Constantia" pitchFamily="18" charset="0"/>
              </a:rPr>
              <a:t>E’ la prima causa</a:t>
            </a:r>
          </a:p>
          <a:p>
            <a:pPr algn="ctr"/>
            <a:r>
              <a:rPr lang="it-IT" sz="3200" b="1" dirty="0">
                <a:solidFill>
                  <a:srgbClr val="FF0000"/>
                </a:solidFill>
                <a:latin typeface="Constantia" pitchFamily="18" charset="0"/>
              </a:rPr>
              <a:t>di morte prevenibile.</a:t>
            </a:r>
          </a:p>
        </p:txBody>
      </p:sp>
      <p:pic>
        <p:nvPicPr>
          <p:cNvPr id="2" name="Audio 1">
            <a:hlinkClick r:id="" action="ppaction://media"/>
            <a:extLst>
              <a:ext uri="{FF2B5EF4-FFF2-40B4-BE49-F238E27FC236}">
                <a16:creationId xmlns:a16="http://schemas.microsoft.com/office/drawing/2014/main" id="{A3368741-5FBB-6AB7-0429-F99D288A2C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p:transition advTm="18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siga[1].jpg"/>
          <p:cNvPicPr>
            <a:picLocks noChangeAspect="1"/>
          </p:cNvPicPr>
          <p:nvPr/>
        </p:nvPicPr>
        <p:blipFill>
          <a:blip r:embed="rId4" cstate="print"/>
          <a:stretch>
            <a:fillRect/>
          </a:stretch>
        </p:blipFill>
        <p:spPr>
          <a:xfrm>
            <a:off x="0" y="0"/>
            <a:ext cx="9144000" cy="6858000"/>
          </a:xfrm>
          <a:prstGeom prst="rect">
            <a:avLst/>
          </a:prstGeom>
        </p:spPr>
      </p:pic>
      <p:pic>
        <p:nvPicPr>
          <p:cNvPr id="349194" name="Picture 10" descr="images[9]"/>
          <p:cNvPicPr>
            <a:picLocks noChangeAspect="1" noChangeArrowheads="1"/>
          </p:cNvPicPr>
          <p:nvPr/>
        </p:nvPicPr>
        <p:blipFill>
          <a:blip r:embed="rId5" cstate="print"/>
          <a:srcRect/>
          <a:stretch>
            <a:fillRect/>
          </a:stretch>
        </p:blipFill>
        <p:spPr bwMode="auto">
          <a:xfrm>
            <a:off x="475545" y="4078312"/>
            <a:ext cx="1920522" cy="2159000"/>
          </a:xfrm>
          <a:prstGeom prst="rect">
            <a:avLst/>
          </a:prstGeom>
          <a:noFill/>
          <a:effectLst>
            <a:outerShdw dist="71842" dir="2700000" algn="ctr" rotWithShape="0">
              <a:srgbClr val="FF0000"/>
            </a:outerShdw>
          </a:effectLst>
        </p:spPr>
      </p:pic>
      <p:sp>
        <p:nvSpPr>
          <p:cNvPr id="349195" name="Text Box 11"/>
          <p:cNvSpPr txBox="1">
            <a:spLocks noChangeArrowheads="1"/>
          </p:cNvSpPr>
          <p:nvPr/>
        </p:nvSpPr>
        <p:spPr bwMode="auto">
          <a:xfrm>
            <a:off x="3163711" y="2068513"/>
            <a:ext cx="5504745" cy="703262"/>
          </a:xfrm>
          <a:prstGeom prst="rect">
            <a:avLst/>
          </a:prstGeom>
          <a:solidFill>
            <a:srgbClr val="FFFF00"/>
          </a:solidFill>
          <a:ln w="9525">
            <a:noFill/>
            <a:miter lim="800000"/>
            <a:headEnd/>
            <a:tailEnd/>
          </a:ln>
          <a:effectLst>
            <a:outerShdw dist="71842" dir="2700000" algn="ctr" rotWithShape="0">
              <a:srgbClr val="FF0000"/>
            </a:outerShdw>
          </a:effectLst>
        </p:spPr>
        <p:txBody>
          <a:bodyPr lIns="180000" tIns="108000" rIns="180000" bIns="108000" anchor="ctr" anchorCtr="1"/>
          <a:lstStyle/>
          <a:p>
            <a:pPr algn="ctr"/>
            <a:r>
              <a:rPr lang="it-IT" sz="3200" b="1" dirty="0">
                <a:effectLst>
                  <a:outerShdw blurRad="38100" dist="38100" dir="2700000" algn="tl">
                    <a:srgbClr val="FFFFFF"/>
                  </a:outerShdw>
                </a:effectLst>
                <a:latin typeface="Arial" pitchFamily="34" charset="0"/>
              </a:rPr>
              <a:t>7.1 milioni di morti</a:t>
            </a:r>
            <a:r>
              <a:rPr lang="it-IT" sz="1000" b="1" dirty="0">
                <a:effectLst>
                  <a:outerShdw blurRad="38100" dist="38100" dir="2700000" algn="tl">
                    <a:srgbClr val="FFFFFF"/>
                  </a:outerShdw>
                </a:effectLst>
                <a:latin typeface="Arial" pitchFamily="34" charset="0"/>
              </a:rPr>
              <a:t> </a:t>
            </a:r>
            <a:r>
              <a:rPr lang="it-IT" sz="3200" b="1" dirty="0">
                <a:effectLst>
                  <a:outerShdw blurRad="38100" dist="38100" dir="2700000" algn="tl">
                    <a:srgbClr val="FFFFFF"/>
                  </a:outerShdw>
                </a:effectLst>
                <a:latin typeface="Arial" pitchFamily="34" charset="0"/>
              </a:rPr>
              <a:t>/</a:t>
            </a:r>
            <a:r>
              <a:rPr lang="it-IT" sz="1000" b="1" dirty="0">
                <a:effectLst>
                  <a:outerShdw blurRad="38100" dist="38100" dir="2700000" algn="tl">
                    <a:srgbClr val="FFFFFF"/>
                  </a:outerShdw>
                </a:effectLst>
                <a:latin typeface="Arial" pitchFamily="34" charset="0"/>
              </a:rPr>
              <a:t> </a:t>
            </a:r>
            <a:r>
              <a:rPr lang="it-IT" sz="3200" b="1" dirty="0">
                <a:effectLst>
                  <a:outerShdw blurRad="38100" dist="38100" dir="2700000" algn="tl">
                    <a:srgbClr val="FFFFFF"/>
                  </a:outerShdw>
                </a:effectLst>
                <a:latin typeface="Arial" pitchFamily="34" charset="0"/>
              </a:rPr>
              <a:t>anno</a:t>
            </a:r>
          </a:p>
        </p:txBody>
      </p:sp>
      <p:sp>
        <p:nvSpPr>
          <p:cNvPr id="349196" name="Text Box 12"/>
          <p:cNvSpPr txBox="1">
            <a:spLocks noChangeArrowheads="1"/>
          </p:cNvSpPr>
          <p:nvPr/>
        </p:nvSpPr>
        <p:spPr bwMode="auto">
          <a:xfrm>
            <a:off x="3163711" y="4805387"/>
            <a:ext cx="5504745" cy="703262"/>
          </a:xfrm>
          <a:prstGeom prst="rect">
            <a:avLst/>
          </a:prstGeom>
          <a:solidFill>
            <a:srgbClr val="FFFF00"/>
          </a:solidFill>
          <a:ln w="9525">
            <a:noFill/>
            <a:miter lim="800000"/>
            <a:headEnd/>
            <a:tailEnd/>
          </a:ln>
          <a:effectLst>
            <a:outerShdw dist="71842" dir="2700000" algn="ctr" rotWithShape="0">
              <a:srgbClr val="FF0000"/>
            </a:outerShdw>
          </a:effectLst>
        </p:spPr>
        <p:txBody>
          <a:bodyPr lIns="180000" tIns="108000" rIns="180000" bIns="108000" anchor="ctr" anchorCtr="1"/>
          <a:lstStyle/>
          <a:p>
            <a:pPr algn="ctr"/>
            <a:r>
              <a:rPr lang="it-IT" sz="3200" b="1" dirty="0">
                <a:effectLst>
                  <a:outerShdw blurRad="38100" dist="38100" dir="2700000" algn="tl">
                    <a:srgbClr val="FFFFFF"/>
                  </a:outerShdw>
                </a:effectLst>
                <a:latin typeface="Arial" pitchFamily="34" charset="0"/>
              </a:rPr>
              <a:t>96,037 mila morti</a:t>
            </a:r>
            <a:r>
              <a:rPr lang="it-IT" sz="1000" b="1" dirty="0">
                <a:effectLst>
                  <a:outerShdw blurRad="38100" dist="38100" dir="2700000" algn="tl">
                    <a:srgbClr val="FFFFFF"/>
                  </a:outerShdw>
                </a:effectLst>
                <a:latin typeface="Arial" pitchFamily="34" charset="0"/>
              </a:rPr>
              <a:t> </a:t>
            </a:r>
            <a:r>
              <a:rPr lang="it-IT" sz="3200" b="1" dirty="0">
                <a:effectLst>
                  <a:outerShdw blurRad="38100" dist="38100" dir="2700000" algn="tl">
                    <a:srgbClr val="FFFFFF"/>
                  </a:outerShdw>
                </a:effectLst>
                <a:latin typeface="Arial" pitchFamily="34" charset="0"/>
              </a:rPr>
              <a:t>/</a:t>
            </a:r>
            <a:r>
              <a:rPr lang="it-IT" sz="1000" b="1" dirty="0">
                <a:effectLst>
                  <a:outerShdw blurRad="38100" dist="38100" dir="2700000" algn="tl">
                    <a:srgbClr val="FFFFFF"/>
                  </a:outerShdw>
                </a:effectLst>
                <a:latin typeface="Arial" pitchFamily="34" charset="0"/>
              </a:rPr>
              <a:t> </a:t>
            </a:r>
            <a:r>
              <a:rPr lang="it-IT" sz="3200" b="1" dirty="0">
                <a:effectLst>
                  <a:outerShdw blurRad="38100" dist="38100" dir="2700000" algn="tl">
                    <a:srgbClr val="FFFFFF"/>
                  </a:outerShdw>
                </a:effectLst>
                <a:latin typeface="Arial" pitchFamily="34" charset="0"/>
              </a:rPr>
              <a:t>anno</a:t>
            </a:r>
          </a:p>
        </p:txBody>
      </p:sp>
      <p:pic>
        <p:nvPicPr>
          <p:cNvPr id="349197" name="Picture 13" descr="Interflon%20around%20the%20globe[1]"/>
          <p:cNvPicPr>
            <a:picLocks noChangeAspect="1" noChangeArrowheads="1"/>
          </p:cNvPicPr>
          <p:nvPr/>
        </p:nvPicPr>
        <p:blipFill>
          <a:blip r:embed="rId6" cstate="print"/>
          <a:srcRect/>
          <a:stretch>
            <a:fillRect/>
          </a:stretch>
        </p:blipFill>
        <p:spPr bwMode="auto">
          <a:xfrm>
            <a:off x="475544" y="1341438"/>
            <a:ext cx="2080231" cy="2159000"/>
          </a:xfrm>
          <a:prstGeom prst="rect">
            <a:avLst/>
          </a:prstGeom>
          <a:noFill/>
          <a:effectLst>
            <a:outerShdw dist="71842" dir="2700000" algn="ctr" rotWithShape="0">
              <a:srgbClr val="FF0000"/>
            </a:outerShdw>
          </a:effectLst>
        </p:spPr>
      </p:pic>
      <p:sp>
        <p:nvSpPr>
          <p:cNvPr id="8" name="Text Box 6"/>
          <p:cNvSpPr txBox="1">
            <a:spLocks noChangeArrowheads="1"/>
          </p:cNvSpPr>
          <p:nvPr/>
        </p:nvSpPr>
        <p:spPr bwMode="auto">
          <a:xfrm>
            <a:off x="0" y="1"/>
            <a:ext cx="9144000" cy="765175"/>
          </a:xfrm>
          <a:prstGeom prst="rect">
            <a:avLst/>
          </a:prstGeom>
          <a:solidFill>
            <a:schemeClr val="accent3">
              <a:lumMod val="40000"/>
              <a:lumOff val="60000"/>
            </a:schemeClr>
          </a:solidFill>
          <a:ln w="9525">
            <a:noFill/>
            <a:miter lim="800000"/>
            <a:headEnd/>
            <a:tailEnd/>
          </a:ln>
          <a:effectLst/>
        </p:spPr>
        <p:txBody>
          <a:bodyPr wrap="none" lIns="0" tIns="0" rIns="0" bIns="0" anchor="ctr" anchorCtr="1"/>
          <a:lstStyle/>
          <a:p>
            <a:pPr algn="ctr"/>
            <a:r>
              <a:rPr lang="it-IT" sz="3200" b="1" dirty="0">
                <a:latin typeface="Constantia" pitchFamily="18" charset="0"/>
              </a:rPr>
              <a:t>TABAGISMO: mortalità</a:t>
            </a:r>
          </a:p>
        </p:txBody>
      </p:sp>
      <p:sp>
        <p:nvSpPr>
          <p:cNvPr id="9" name="CasellaDiTesto 8"/>
          <p:cNvSpPr txBox="1"/>
          <p:nvPr/>
        </p:nvSpPr>
        <p:spPr>
          <a:xfrm>
            <a:off x="3347864" y="6484694"/>
            <a:ext cx="5616624" cy="246221"/>
          </a:xfrm>
          <a:prstGeom prst="rect">
            <a:avLst/>
          </a:prstGeom>
          <a:noFill/>
        </p:spPr>
        <p:txBody>
          <a:bodyPr wrap="square" lIns="0" tIns="0" rIns="0" bIns="0" rtlCol="0" anchor="ctr" anchorCtr="1">
            <a:spAutoFit/>
          </a:bodyPr>
          <a:lstStyle/>
          <a:p>
            <a:r>
              <a:rPr lang="it-IT" sz="1600" i="1" dirty="0">
                <a:solidFill>
                  <a:srgbClr val="FFFFFF"/>
                </a:solidFill>
                <a:latin typeface="+mn-lt"/>
              </a:rPr>
              <a:t>Atlante mondiale del tabacco (2018) - American </a:t>
            </a:r>
            <a:r>
              <a:rPr lang="it-IT" sz="1600" i="1" dirty="0" err="1">
                <a:solidFill>
                  <a:srgbClr val="FFFFFF"/>
                </a:solidFill>
                <a:latin typeface="+mn-lt"/>
              </a:rPr>
              <a:t>Cancer</a:t>
            </a:r>
            <a:r>
              <a:rPr lang="it-IT" sz="1600" i="1" dirty="0">
                <a:solidFill>
                  <a:srgbClr val="FFFFFF"/>
                </a:solidFill>
                <a:latin typeface="+mn-lt"/>
              </a:rPr>
              <a:t> Society</a:t>
            </a:r>
          </a:p>
        </p:txBody>
      </p:sp>
      <p:pic>
        <p:nvPicPr>
          <p:cNvPr id="11" name="Picture 10" descr="images[9]"/>
          <p:cNvPicPr>
            <a:picLocks noChangeAspect="1" noChangeArrowheads="1"/>
          </p:cNvPicPr>
          <p:nvPr/>
        </p:nvPicPr>
        <p:blipFill>
          <a:blip r:embed="rId5" cstate="print"/>
          <a:srcRect/>
          <a:stretch>
            <a:fillRect/>
          </a:stretch>
        </p:blipFill>
        <p:spPr bwMode="auto">
          <a:xfrm>
            <a:off x="467544" y="4077072"/>
            <a:ext cx="2088232" cy="2159000"/>
          </a:xfrm>
          <a:prstGeom prst="rect">
            <a:avLst/>
          </a:prstGeom>
          <a:noFill/>
          <a:effectLst>
            <a:outerShdw dist="71842" dir="2700000" algn="ctr" rotWithShape="0">
              <a:srgbClr val="FF0000"/>
            </a:outerShdw>
          </a:effectLst>
        </p:spPr>
      </p:pic>
      <p:pic>
        <p:nvPicPr>
          <p:cNvPr id="2" name="Audio 1">
            <a:hlinkClick r:id="" action="ppaction://media"/>
            <a:extLst>
              <a:ext uri="{FF2B5EF4-FFF2-40B4-BE49-F238E27FC236}">
                <a16:creationId xmlns:a16="http://schemas.microsoft.com/office/drawing/2014/main" id="{14112BB6-3C56-09BD-D9FE-3FC5C041BE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8" t="-81922" r="-184528" b="-81922"/>
          <a:stretch>
            <a:fillRect/>
          </a:stretch>
        </p:blipFill>
        <p:spPr>
          <a:xfrm>
            <a:off x="6858000" y="5357812"/>
            <a:ext cx="2286000" cy="1285875"/>
          </a:xfrm>
          <a:prstGeom prst="rect">
            <a:avLst/>
          </a:prstGeom>
        </p:spPr>
      </p:pic>
    </p:spTree>
  </p:cSld>
  <p:clrMapOvr>
    <a:masterClrMapping/>
  </p:clrMapOvr>
  <p:transition advTm="10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4" cstate="print"/>
          <a:srcRect/>
          <a:stretch>
            <a:fillRect/>
          </a:stretch>
        </p:blipFill>
        <p:spPr bwMode="auto">
          <a:xfrm>
            <a:off x="179512" y="1844824"/>
            <a:ext cx="6598671" cy="4389437"/>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683568" y="116632"/>
            <a:ext cx="7810500" cy="1798637"/>
          </a:xfrm>
          <a:prstGeom prst="rect">
            <a:avLst/>
          </a:prstGeom>
          <a:noFill/>
          <a:ln w="9525">
            <a:noFill/>
            <a:miter lim="800000"/>
            <a:headEnd/>
            <a:tailEnd/>
          </a:ln>
          <a:effectLst/>
        </p:spPr>
      </p:pic>
      <p:sp>
        <p:nvSpPr>
          <p:cNvPr id="6" name="Rettangolo 5"/>
          <p:cNvSpPr/>
          <p:nvPr/>
        </p:nvSpPr>
        <p:spPr>
          <a:xfrm>
            <a:off x="6876256" y="2276872"/>
            <a:ext cx="2088232"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accent1">
                    <a:lumMod val="75000"/>
                  </a:schemeClr>
                </a:solidFill>
              </a:rPr>
              <a:t>Negli ultimi dieci anni si è riscontrata in Italia una lenta e costante riduzione ( 59,1%     54,5)</a:t>
            </a:r>
          </a:p>
          <a:p>
            <a:pPr algn="ctr"/>
            <a:r>
              <a:rPr lang="it-IT" dirty="0"/>
              <a:t>%)</a:t>
            </a:r>
            <a:r>
              <a:rPr lang="it-IT" sz="1600" b="1" dirty="0"/>
              <a:t> </a:t>
            </a:r>
            <a:r>
              <a:rPr lang="it-IT" sz="1600" b="1" dirty="0">
                <a:solidFill>
                  <a:schemeClr val="accent1">
                    <a:lumMod val="75000"/>
                  </a:schemeClr>
                </a:solidFill>
              </a:rPr>
              <a:t>Tuttavia è aumentato il consumo giornaliero medio in quanto 22 fumatori su 100 fumano più di 20 sigarette al giorno</a:t>
            </a:r>
            <a:endParaRPr lang="it-IT" sz="1600" b="1" dirty="0"/>
          </a:p>
        </p:txBody>
      </p:sp>
      <p:cxnSp>
        <p:nvCxnSpPr>
          <p:cNvPr id="8" name="Connettore 2 7"/>
          <p:cNvCxnSpPr/>
          <p:nvPr/>
        </p:nvCxnSpPr>
        <p:spPr>
          <a:xfrm>
            <a:off x="7884368" y="3645024"/>
            <a:ext cx="216024"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B2B11F55-060F-5ACB-56DA-FD2FBA0244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0"/>
    </mc:Choice>
    <mc:Fallback>
      <p:transition spd="slow" advTm="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4" cstate="print"/>
          <a:srcRect/>
          <a:stretch>
            <a:fillRect/>
          </a:stretch>
        </p:blipFill>
        <p:spPr bwMode="auto">
          <a:xfrm>
            <a:off x="107504" y="1844824"/>
            <a:ext cx="5597015" cy="4680520"/>
          </a:xfrm>
          <a:prstGeom prst="rect">
            <a:avLst/>
          </a:prstGeom>
          <a:noFill/>
          <a:ln w="9525">
            <a:noFill/>
            <a:miter lim="800000"/>
            <a:headEnd/>
            <a:tailEnd/>
          </a:ln>
          <a:effectLst/>
        </p:spPr>
      </p:pic>
      <p:pic>
        <p:nvPicPr>
          <p:cNvPr id="5" name="Picture 3"/>
          <p:cNvPicPr>
            <a:picLocks noChangeAspect="1" noChangeArrowheads="1"/>
          </p:cNvPicPr>
          <p:nvPr/>
        </p:nvPicPr>
        <p:blipFill>
          <a:blip r:embed="rId5" cstate="print"/>
          <a:srcRect/>
          <a:stretch>
            <a:fillRect/>
          </a:stretch>
        </p:blipFill>
        <p:spPr bwMode="auto">
          <a:xfrm>
            <a:off x="683568" y="116632"/>
            <a:ext cx="7810500" cy="1584176"/>
          </a:xfrm>
          <a:prstGeom prst="rect">
            <a:avLst/>
          </a:prstGeom>
          <a:noFill/>
          <a:ln w="9525">
            <a:noFill/>
            <a:miter lim="800000"/>
            <a:headEnd/>
            <a:tailEnd/>
          </a:ln>
          <a:effectLst/>
        </p:spPr>
      </p:pic>
      <p:sp>
        <p:nvSpPr>
          <p:cNvPr id="6" name="Ovale 5"/>
          <p:cNvSpPr/>
          <p:nvPr/>
        </p:nvSpPr>
        <p:spPr>
          <a:xfrm>
            <a:off x="179512" y="2348880"/>
            <a:ext cx="86409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868144" y="1772816"/>
            <a:ext cx="3024336" cy="23762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 variabilità territoriale mostra in testa alla classifica delle regioni con più alto numero di fumatori alcune regioni del centro sud</a:t>
            </a:r>
          </a:p>
        </p:txBody>
      </p:sp>
      <p:sp>
        <p:nvSpPr>
          <p:cNvPr id="8" name="Rettangolo 7"/>
          <p:cNvSpPr/>
          <p:nvPr/>
        </p:nvSpPr>
        <p:spPr>
          <a:xfrm>
            <a:off x="5940152" y="4293096"/>
            <a:ext cx="3024336" cy="23762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L’attenzione degli operatori sanitari al fumo è bassa: solo al 25% viene chiesto se fuma mentre solo al 46.7% viene chiesto di smettere. Questo trend è stato sicuramente influenzato dalla pandemia </a:t>
            </a:r>
            <a:r>
              <a:rPr lang="it-IT" dirty="0" err="1"/>
              <a:t>covid</a:t>
            </a:r>
            <a:r>
              <a:rPr lang="it-IT" dirty="0"/>
              <a:t>.</a:t>
            </a:r>
          </a:p>
        </p:txBody>
      </p:sp>
      <p:pic>
        <p:nvPicPr>
          <p:cNvPr id="2" name="Audio 1">
            <a:hlinkClick r:id="" action="ppaction://media"/>
            <a:extLst>
              <a:ext uri="{FF2B5EF4-FFF2-40B4-BE49-F238E27FC236}">
                <a16:creationId xmlns:a16="http://schemas.microsoft.com/office/drawing/2014/main" id="{C2D95441-D40D-61A9-FBAB-BFDA78DB52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846"/>
    </mc:Choice>
    <mc:Fallback>
      <p:transition spd="slow" advTm="3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4" cstate="print"/>
          <a:srcRect/>
          <a:stretch>
            <a:fillRect/>
          </a:stretch>
        </p:blipFill>
        <p:spPr bwMode="auto">
          <a:xfrm>
            <a:off x="395536" y="1988840"/>
            <a:ext cx="4926056" cy="4389437"/>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a:stretch>
            <a:fillRect/>
          </a:stretch>
        </p:blipFill>
        <p:spPr bwMode="auto">
          <a:xfrm>
            <a:off x="539552" y="620688"/>
            <a:ext cx="7254875" cy="1081087"/>
          </a:xfrm>
          <a:prstGeom prst="rect">
            <a:avLst/>
          </a:prstGeom>
          <a:noFill/>
          <a:ln w="9525">
            <a:noFill/>
            <a:miter lim="800000"/>
            <a:headEnd/>
            <a:tailEnd/>
          </a:ln>
          <a:effectLst/>
        </p:spPr>
      </p:pic>
      <p:pic>
        <p:nvPicPr>
          <p:cNvPr id="6146" name="Picture 2"/>
          <p:cNvPicPr>
            <a:picLocks noChangeAspect="1" noChangeArrowheads="1"/>
          </p:cNvPicPr>
          <p:nvPr/>
        </p:nvPicPr>
        <p:blipFill>
          <a:blip r:embed="rId6" cstate="print"/>
          <a:srcRect/>
          <a:stretch>
            <a:fillRect/>
          </a:stretch>
        </p:blipFill>
        <p:spPr bwMode="auto">
          <a:xfrm>
            <a:off x="5724128" y="1772816"/>
            <a:ext cx="2773363" cy="182563"/>
          </a:xfrm>
          <a:prstGeom prst="rect">
            <a:avLst/>
          </a:prstGeom>
          <a:noFill/>
          <a:ln w="9525">
            <a:noFill/>
            <a:miter lim="800000"/>
            <a:headEnd/>
            <a:tailEnd/>
          </a:ln>
          <a:effectLst/>
        </p:spPr>
      </p:pic>
      <p:sp>
        <p:nvSpPr>
          <p:cNvPr id="6" name="Rettangolo 5"/>
          <p:cNvSpPr/>
          <p:nvPr/>
        </p:nvSpPr>
        <p:spPr>
          <a:xfrm>
            <a:off x="5652120" y="2492896"/>
            <a:ext cx="3096344" cy="2736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1">
                    <a:lumMod val="75000"/>
                  </a:schemeClr>
                </a:solidFill>
              </a:rPr>
              <a:t>Fumano le fasce di popolazione </a:t>
            </a:r>
            <a:r>
              <a:rPr lang="it-IT" dirty="0" err="1">
                <a:solidFill>
                  <a:schemeClr val="accent1">
                    <a:lumMod val="75000"/>
                  </a:schemeClr>
                </a:solidFill>
              </a:rPr>
              <a:t>piu’</a:t>
            </a:r>
            <a:r>
              <a:rPr lang="it-IT" dirty="0">
                <a:solidFill>
                  <a:schemeClr val="accent1">
                    <a:lumMod val="75000"/>
                  </a:schemeClr>
                </a:solidFill>
              </a:rPr>
              <a:t> fragili in termini socio-economici e fra loro il numero in 10 anni è aumentato.</a:t>
            </a:r>
          </a:p>
          <a:p>
            <a:pPr algn="ctr"/>
            <a:r>
              <a:rPr lang="it-IT" dirty="0">
                <a:solidFill>
                  <a:schemeClr val="accent1">
                    <a:lumMod val="75000"/>
                  </a:schemeClr>
                </a:solidFill>
              </a:rPr>
              <a:t>Fuma il 27% di chi ha la licenza media vs il 17% dei laureati e fuma soprattutto sigarette.</a:t>
            </a:r>
          </a:p>
          <a:p>
            <a:pPr algn="ctr"/>
            <a:endParaRPr lang="it-IT" dirty="0">
              <a:solidFill>
                <a:schemeClr val="accent1">
                  <a:lumMod val="75000"/>
                </a:schemeClr>
              </a:solidFill>
            </a:endParaRPr>
          </a:p>
        </p:txBody>
      </p:sp>
      <p:cxnSp>
        <p:nvCxnSpPr>
          <p:cNvPr id="8" name="Connettore 2 7"/>
          <p:cNvCxnSpPr/>
          <p:nvPr/>
        </p:nvCxnSpPr>
        <p:spPr>
          <a:xfrm flipV="1">
            <a:off x="4716016" y="4653136"/>
            <a:ext cx="0" cy="5040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DCCCCDA1-53C3-01A5-1D02-E1C63C92854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39"/>
    </mc:Choice>
    <mc:Fallback>
      <p:transition spd="slow" advTm="3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Grp="1" noChangeAspect="1" noChangeArrowheads="1"/>
          </p:cNvPicPr>
          <p:nvPr>
            <p:ph idx="1"/>
          </p:nvPr>
        </p:nvPicPr>
        <p:blipFill>
          <a:blip r:embed="rId4" cstate="print"/>
          <a:srcRect/>
          <a:stretch>
            <a:fillRect/>
          </a:stretch>
        </p:blipFill>
        <p:spPr bwMode="auto">
          <a:xfrm>
            <a:off x="179512" y="2204864"/>
            <a:ext cx="6108006" cy="3809217"/>
          </a:xfrm>
          <a:prstGeom prst="rect">
            <a:avLst/>
          </a:prstGeom>
          <a:noFill/>
          <a:ln w="9525">
            <a:noFill/>
            <a:miter lim="800000"/>
            <a:headEnd/>
            <a:tailEnd/>
          </a:ln>
          <a:effectLst/>
        </p:spPr>
      </p:pic>
      <p:sp>
        <p:nvSpPr>
          <p:cNvPr id="6" name="Rettangolo 5"/>
          <p:cNvSpPr/>
          <p:nvPr/>
        </p:nvSpPr>
        <p:spPr>
          <a:xfrm>
            <a:off x="6588224" y="1916832"/>
            <a:ext cx="2304256" cy="4176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accent1">
                    <a:lumMod val="75000"/>
                  </a:schemeClr>
                </a:solidFill>
              </a:rPr>
              <a:t>Il fumo di tabacco contiene </a:t>
            </a:r>
            <a:r>
              <a:rPr lang="it-IT" sz="1600" b="1" dirty="0" err="1">
                <a:solidFill>
                  <a:schemeClr val="accent1">
                    <a:lumMod val="75000"/>
                  </a:schemeClr>
                </a:solidFill>
              </a:rPr>
              <a:t>piu’</a:t>
            </a:r>
            <a:r>
              <a:rPr lang="it-IT" sz="1600" b="1" dirty="0">
                <a:solidFill>
                  <a:schemeClr val="accent1">
                    <a:lumMod val="75000"/>
                  </a:schemeClr>
                </a:solidFill>
              </a:rPr>
              <a:t> di 4000 componenti compresi </a:t>
            </a:r>
            <a:r>
              <a:rPr lang="it-IT" sz="1600" b="1" dirty="0" err="1">
                <a:solidFill>
                  <a:schemeClr val="accent1">
                    <a:lumMod val="75000"/>
                  </a:schemeClr>
                </a:solidFill>
              </a:rPr>
              <a:t>carcinogeni</a:t>
            </a:r>
            <a:r>
              <a:rPr lang="it-IT" sz="1600" b="1" dirty="0">
                <a:solidFill>
                  <a:schemeClr val="accent1">
                    <a:lumMod val="75000"/>
                  </a:schemeClr>
                </a:solidFill>
              </a:rPr>
              <a:t> come </a:t>
            </a:r>
            <a:r>
              <a:rPr lang="it-IT" sz="1600" b="1" dirty="0" err="1">
                <a:solidFill>
                  <a:schemeClr val="accent1">
                    <a:lumMod val="75000"/>
                  </a:schemeClr>
                </a:solidFill>
              </a:rPr>
              <a:t>N-nitrosamine</a:t>
            </a:r>
            <a:r>
              <a:rPr lang="it-IT" sz="1600" b="1" dirty="0">
                <a:solidFill>
                  <a:schemeClr val="accent1">
                    <a:lumMod val="75000"/>
                  </a:schemeClr>
                </a:solidFill>
              </a:rPr>
              <a:t> e idrocarburi aromatici e anche sostanze tossiche come ammoniaca,ossido di azoto,cianuro di idrogeno,monossido di carbonio e nicotina.</a:t>
            </a:r>
          </a:p>
          <a:p>
            <a:pPr algn="ctr"/>
            <a:endParaRPr lang="it-IT" sz="1400" dirty="0"/>
          </a:p>
        </p:txBody>
      </p:sp>
      <p:sp>
        <p:nvSpPr>
          <p:cNvPr id="5" name="Rettangolo 4"/>
          <p:cNvSpPr/>
          <p:nvPr/>
        </p:nvSpPr>
        <p:spPr>
          <a:xfrm>
            <a:off x="1115616" y="476672"/>
            <a:ext cx="698477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lumMod val="75000"/>
                  </a:schemeClr>
                </a:solidFill>
              </a:rPr>
              <a:t>MA COSA </a:t>
            </a:r>
            <a:r>
              <a:rPr lang="it-IT" sz="2800" b="1" dirty="0" err="1">
                <a:solidFill>
                  <a:schemeClr val="accent1">
                    <a:lumMod val="75000"/>
                  </a:schemeClr>
                </a:solidFill>
              </a:rPr>
              <a:t>C’E</a:t>
            </a:r>
            <a:r>
              <a:rPr lang="it-IT" sz="2800" b="1" dirty="0">
                <a:solidFill>
                  <a:schemeClr val="accent1">
                    <a:lumMod val="75000"/>
                  </a:schemeClr>
                </a:solidFill>
              </a:rPr>
              <a:t>’ NEL FUMO </a:t>
            </a:r>
          </a:p>
        </p:txBody>
      </p:sp>
      <p:pic>
        <p:nvPicPr>
          <p:cNvPr id="7170" name="Picture 2"/>
          <p:cNvPicPr>
            <a:picLocks noChangeAspect="1" noChangeArrowheads="1"/>
          </p:cNvPicPr>
          <p:nvPr/>
        </p:nvPicPr>
        <p:blipFill>
          <a:blip r:embed="rId5" cstate="print"/>
          <a:srcRect/>
          <a:stretch>
            <a:fillRect/>
          </a:stretch>
        </p:blipFill>
        <p:spPr bwMode="auto">
          <a:xfrm>
            <a:off x="6948264" y="548680"/>
            <a:ext cx="504056" cy="993774"/>
          </a:xfrm>
          <a:prstGeom prst="rect">
            <a:avLst/>
          </a:prstGeom>
          <a:noFill/>
          <a:ln w="9525">
            <a:noFill/>
            <a:miter lim="800000"/>
            <a:headEnd/>
            <a:tailEnd/>
          </a:ln>
          <a:effectLst/>
        </p:spPr>
      </p:pic>
      <p:pic>
        <p:nvPicPr>
          <p:cNvPr id="2" name="Audio 1">
            <a:hlinkClick r:id="" action="ppaction://media"/>
            <a:extLst>
              <a:ext uri="{FF2B5EF4-FFF2-40B4-BE49-F238E27FC236}">
                <a16:creationId xmlns:a16="http://schemas.microsoft.com/office/drawing/2014/main" id="{F99547CA-7222-1B34-2D90-D7ED0533B8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08"/>
    </mc:Choice>
    <mc:Fallback>
      <p:transition spd="slow" advTm="2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4" cstate="print"/>
          <a:stretch>
            <a:fillRect/>
          </a:stretch>
        </p:blipFill>
        <p:spPr bwMode="auto">
          <a:xfrm>
            <a:off x="395536" y="1700808"/>
            <a:ext cx="5057091" cy="4389437"/>
          </a:xfrm>
          <a:prstGeom prst="rect">
            <a:avLst/>
          </a:prstGeom>
          <a:noFill/>
          <a:ln w="9525">
            <a:noFill/>
            <a:miter lim="800000"/>
            <a:headEnd/>
            <a:tailEnd/>
          </a:ln>
          <a:effectLst/>
        </p:spPr>
      </p:pic>
      <p:pic>
        <p:nvPicPr>
          <p:cNvPr id="4" name="Picture 2"/>
          <p:cNvPicPr>
            <a:picLocks noChangeAspect="1" noChangeArrowheads="1"/>
          </p:cNvPicPr>
          <p:nvPr/>
        </p:nvPicPr>
        <p:blipFill>
          <a:blip r:embed="rId5" cstate="print"/>
          <a:stretch>
            <a:fillRect/>
          </a:stretch>
        </p:blipFill>
        <p:spPr bwMode="auto">
          <a:xfrm>
            <a:off x="5292080" y="2564904"/>
            <a:ext cx="3672408" cy="3759696"/>
          </a:xfrm>
          <a:prstGeom prst="rect">
            <a:avLst/>
          </a:prstGeom>
          <a:noFill/>
          <a:ln w="9525">
            <a:noFill/>
            <a:miter lim="800000"/>
            <a:headEnd/>
            <a:tailEnd/>
          </a:ln>
          <a:effectLst/>
        </p:spPr>
      </p:pic>
      <p:pic>
        <p:nvPicPr>
          <p:cNvPr id="3" name="Audio 2">
            <a:hlinkClick r:id="" action="ppaction://media"/>
            <a:extLst>
              <a:ext uri="{FF2B5EF4-FFF2-40B4-BE49-F238E27FC236}">
                <a16:creationId xmlns:a16="http://schemas.microsoft.com/office/drawing/2014/main" id="{0EC1D7B6-6921-938A-08F1-AE585B2DF2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30"/>
    </mc:Choice>
    <mc:Fallback>
      <p:transition spd="slow" advTm="4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B747893E-CE96-3AD6-115F-96C5AA62F3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5085184"/>
            <a:ext cx="152400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a:extLst>
              <a:ext uri="{FF2B5EF4-FFF2-40B4-BE49-F238E27FC236}">
                <a16:creationId xmlns:a16="http://schemas.microsoft.com/office/drawing/2014/main" id="{FCC35E68-702C-DDAB-618D-ABECAB5393A8}"/>
              </a:ext>
            </a:extLst>
          </p:cNvPr>
          <p:cNvGrpSpPr>
            <a:grpSpLocks/>
          </p:cNvGrpSpPr>
          <p:nvPr/>
        </p:nvGrpSpPr>
        <p:grpSpPr bwMode="auto">
          <a:xfrm>
            <a:off x="0" y="381000"/>
            <a:ext cx="9144000" cy="5280248"/>
            <a:chOff x="0" y="950"/>
            <a:chExt cx="3092" cy="1950"/>
          </a:xfrm>
        </p:grpSpPr>
        <p:grpSp>
          <p:nvGrpSpPr>
            <p:cNvPr id="3" name="Group 4">
              <a:extLst>
                <a:ext uri="{FF2B5EF4-FFF2-40B4-BE49-F238E27FC236}">
                  <a16:creationId xmlns:a16="http://schemas.microsoft.com/office/drawing/2014/main" id="{36DCECF6-A94F-82CB-E54E-1927F37AE7CA}"/>
                </a:ext>
              </a:extLst>
            </p:cNvPr>
            <p:cNvGrpSpPr>
              <a:grpSpLocks/>
            </p:cNvGrpSpPr>
            <p:nvPr/>
          </p:nvGrpSpPr>
          <p:grpSpPr bwMode="auto">
            <a:xfrm>
              <a:off x="0" y="950"/>
              <a:ext cx="3092" cy="1950"/>
              <a:chOff x="0" y="950"/>
              <a:chExt cx="3092" cy="1950"/>
            </a:xfrm>
          </p:grpSpPr>
          <p:grpSp>
            <p:nvGrpSpPr>
              <p:cNvPr id="4" name="Group 5">
                <a:extLst>
                  <a:ext uri="{FF2B5EF4-FFF2-40B4-BE49-F238E27FC236}">
                    <a16:creationId xmlns:a16="http://schemas.microsoft.com/office/drawing/2014/main" id="{9405957C-82F9-A12A-7CEB-D5FD845D6736}"/>
                  </a:ext>
                </a:extLst>
              </p:cNvPr>
              <p:cNvGrpSpPr>
                <a:grpSpLocks/>
              </p:cNvGrpSpPr>
              <p:nvPr/>
            </p:nvGrpSpPr>
            <p:grpSpPr bwMode="auto">
              <a:xfrm>
                <a:off x="0" y="950"/>
                <a:ext cx="773" cy="1950"/>
                <a:chOff x="0" y="950"/>
                <a:chExt cx="773" cy="1950"/>
              </a:xfrm>
            </p:grpSpPr>
            <p:sp>
              <p:nvSpPr>
                <p:cNvPr id="273414" name="Rectangle 6">
                  <a:extLst>
                    <a:ext uri="{FF2B5EF4-FFF2-40B4-BE49-F238E27FC236}">
                      <a16:creationId xmlns:a16="http://schemas.microsoft.com/office/drawing/2014/main" id="{10DF9E0D-6D08-9A48-8E4B-A84E2C1D02C3}"/>
                    </a:ext>
                  </a:extLst>
                </p:cNvPr>
                <p:cNvSpPr>
                  <a:spLocks noChangeArrowheads="1"/>
                </p:cNvSpPr>
                <p:nvPr/>
              </p:nvSpPr>
              <p:spPr bwMode="auto">
                <a:xfrm>
                  <a:off x="0" y="950"/>
                  <a:ext cx="773"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en-US" b="1" dirty="0">
                      <a:solidFill>
                        <a:srgbClr val="FF0000"/>
                      </a:solidFill>
                    </a:rPr>
                    <a:t>Catrame </a:t>
                  </a:r>
                </a:p>
                <a:p>
                  <a:pPr algn="ctr"/>
                  <a:endParaRPr lang="it-IT" altLang="en-US" sz="1600" b="1" dirty="0">
                    <a:solidFill>
                      <a:srgbClr val="FF0000"/>
                    </a:solidFill>
                  </a:endParaRPr>
                </a:p>
                <a:p>
                  <a:pPr algn="ctr"/>
                  <a:br>
                    <a:rPr lang="it-IT" altLang="en-US" sz="1600" dirty="0"/>
                  </a:br>
                  <a:r>
                    <a:rPr lang="it-IT" altLang="en-US" sz="1600" dirty="0"/>
                    <a:t>E' il costituente più importante della parte </a:t>
                  </a:r>
                  <a:r>
                    <a:rPr lang="it-IT" altLang="en-US" sz="1600" u="sng" dirty="0" err="1"/>
                    <a:t>corpuscolata</a:t>
                  </a:r>
                  <a:r>
                    <a:rPr lang="it-IT" altLang="en-US" sz="1600" dirty="0"/>
                    <a:t> del fumo, </a:t>
                  </a:r>
                  <a:r>
                    <a:rPr lang="it-IT" altLang="en-US" sz="1600" u="sng" dirty="0"/>
                    <a:t>formato</a:t>
                  </a:r>
                  <a:r>
                    <a:rPr lang="it-IT" altLang="en-US" sz="1600" dirty="0"/>
                    <a:t> principalmente da </a:t>
                  </a:r>
                  <a:r>
                    <a:rPr lang="it-IT" altLang="en-US" sz="1600" u="sng" dirty="0"/>
                    <a:t>idrocarburi</a:t>
                  </a:r>
                  <a:r>
                    <a:rPr lang="it-IT" altLang="en-US" sz="1600" dirty="0"/>
                    <a:t> </a:t>
                  </a:r>
                  <a:r>
                    <a:rPr lang="it-IT" altLang="en-US" sz="1600" u="sng" dirty="0"/>
                    <a:t>cancerogeni</a:t>
                  </a:r>
                  <a:r>
                    <a:rPr lang="it-IT" altLang="en-US" sz="1600" dirty="0"/>
                    <a:t> che si depositano nei polmoni e nelle vie respiratorie aumentando il rischio di tumori nei vari organi. </a:t>
                  </a:r>
                  <a:endParaRPr lang="it-IT" altLang="en-US" sz="4000" dirty="0"/>
                </a:p>
              </p:txBody>
            </p:sp>
            <p:sp>
              <p:nvSpPr>
                <p:cNvPr id="273415" name="Rectangle 7">
                  <a:extLst>
                    <a:ext uri="{FF2B5EF4-FFF2-40B4-BE49-F238E27FC236}">
                      <a16:creationId xmlns:a16="http://schemas.microsoft.com/office/drawing/2014/main" id="{2F7E03F6-D98C-7B3D-8A36-5AC1DA9CFD07}"/>
                    </a:ext>
                  </a:extLst>
                </p:cNvPr>
                <p:cNvSpPr>
                  <a:spLocks noChangeArrowheads="1"/>
                </p:cNvSpPr>
                <p:nvPr/>
              </p:nvSpPr>
              <p:spPr bwMode="auto">
                <a:xfrm>
                  <a:off x="0" y="950"/>
                  <a:ext cx="773" cy="19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8">
                <a:extLst>
                  <a:ext uri="{FF2B5EF4-FFF2-40B4-BE49-F238E27FC236}">
                    <a16:creationId xmlns:a16="http://schemas.microsoft.com/office/drawing/2014/main" id="{867CB648-71B4-353B-DDE5-60F78DB68EF7}"/>
                  </a:ext>
                </a:extLst>
              </p:cNvPr>
              <p:cNvGrpSpPr>
                <a:grpSpLocks/>
              </p:cNvGrpSpPr>
              <p:nvPr/>
            </p:nvGrpSpPr>
            <p:grpSpPr bwMode="auto">
              <a:xfrm>
                <a:off x="773" y="950"/>
                <a:ext cx="773" cy="1950"/>
                <a:chOff x="773" y="950"/>
                <a:chExt cx="773" cy="1950"/>
              </a:xfrm>
            </p:grpSpPr>
            <p:sp>
              <p:nvSpPr>
                <p:cNvPr id="273417" name="Rectangle 9">
                  <a:extLst>
                    <a:ext uri="{FF2B5EF4-FFF2-40B4-BE49-F238E27FC236}">
                      <a16:creationId xmlns:a16="http://schemas.microsoft.com/office/drawing/2014/main" id="{19F741FB-A976-B6AF-287A-E38FD9AFC017}"/>
                    </a:ext>
                  </a:extLst>
                </p:cNvPr>
                <p:cNvSpPr>
                  <a:spLocks noChangeArrowheads="1"/>
                </p:cNvSpPr>
                <p:nvPr/>
              </p:nvSpPr>
              <p:spPr bwMode="auto">
                <a:xfrm>
                  <a:off x="773" y="950"/>
                  <a:ext cx="773"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en-US" b="1" dirty="0">
                      <a:solidFill>
                        <a:srgbClr val="FF0000"/>
                      </a:solidFill>
                    </a:rPr>
                    <a:t>Sostanze irritanti </a:t>
                  </a:r>
                </a:p>
                <a:p>
                  <a:pPr algn="ctr"/>
                  <a:endParaRPr lang="it-IT" altLang="en-US" sz="1600" b="1" dirty="0">
                    <a:solidFill>
                      <a:srgbClr val="FF0000"/>
                    </a:solidFill>
                  </a:endParaRPr>
                </a:p>
                <a:p>
                  <a:pPr algn="ctr"/>
                  <a:br>
                    <a:rPr lang="it-IT" altLang="en-US" sz="1600" dirty="0"/>
                  </a:br>
                  <a:r>
                    <a:rPr lang="it-IT" altLang="en-US" sz="1600" dirty="0"/>
                    <a:t>Si tratta di sostanze come la </a:t>
                  </a:r>
                  <a:r>
                    <a:rPr lang="it-IT" altLang="en-US" sz="1600" dirty="0" err="1"/>
                    <a:t>croleina</a:t>
                  </a:r>
                  <a:r>
                    <a:rPr lang="it-IT" altLang="en-US" sz="1600" dirty="0"/>
                    <a:t>, la formaldeide, gli ossidi di azoto, ecc., che, inalate con il fumo, </a:t>
                  </a:r>
                  <a:r>
                    <a:rPr lang="it-IT" altLang="en-US" sz="1600" u="sng" dirty="0"/>
                    <a:t>inibiscono il movimento delle ciglia </a:t>
                  </a:r>
                  <a:r>
                    <a:rPr lang="it-IT" altLang="en-US" sz="1600" dirty="0"/>
                    <a:t>della mucosa delle vie respiratorie e, depositandosi, interferiscono con l'</a:t>
                  </a:r>
                  <a:r>
                    <a:rPr lang="it-IT" altLang="en-US" sz="1600" dirty="0" err="1"/>
                    <a:t>autodepurazione</a:t>
                  </a:r>
                  <a:r>
                    <a:rPr lang="it-IT" altLang="en-US" sz="1600" dirty="0"/>
                    <a:t> dei polmoni. Favoriscono infezioni, bronchite cronica ed enfisema. </a:t>
                  </a:r>
                  <a:endParaRPr lang="it-IT" altLang="en-US" sz="4000" dirty="0"/>
                </a:p>
              </p:txBody>
            </p:sp>
            <p:sp>
              <p:nvSpPr>
                <p:cNvPr id="273418" name="Rectangle 10">
                  <a:extLst>
                    <a:ext uri="{FF2B5EF4-FFF2-40B4-BE49-F238E27FC236}">
                      <a16:creationId xmlns:a16="http://schemas.microsoft.com/office/drawing/2014/main" id="{6609D2F3-BBED-8DE7-4409-BF19931198FB}"/>
                    </a:ext>
                  </a:extLst>
                </p:cNvPr>
                <p:cNvSpPr>
                  <a:spLocks noChangeArrowheads="1"/>
                </p:cNvSpPr>
                <p:nvPr/>
              </p:nvSpPr>
              <p:spPr bwMode="auto">
                <a:xfrm>
                  <a:off x="773" y="950"/>
                  <a:ext cx="773" cy="19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11">
                <a:extLst>
                  <a:ext uri="{FF2B5EF4-FFF2-40B4-BE49-F238E27FC236}">
                    <a16:creationId xmlns:a16="http://schemas.microsoft.com/office/drawing/2014/main" id="{F2965E21-508C-3243-30A9-E7D01F88D1DA}"/>
                  </a:ext>
                </a:extLst>
              </p:cNvPr>
              <p:cNvGrpSpPr>
                <a:grpSpLocks/>
              </p:cNvGrpSpPr>
              <p:nvPr/>
            </p:nvGrpSpPr>
            <p:grpSpPr bwMode="auto">
              <a:xfrm>
                <a:off x="1546" y="950"/>
                <a:ext cx="773" cy="1950"/>
                <a:chOff x="1546" y="950"/>
                <a:chExt cx="773" cy="1950"/>
              </a:xfrm>
            </p:grpSpPr>
            <p:sp>
              <p:nvSpPr>
                <p:cNvPr id="273420" name="Rectangle 12">
                  <a:extLst>
                    <a:ext uri="{FF2B5EF4-FFF2-40B4-BE49-F238E27FC236}">
                      <a16:creationId xmlns:a16="http://schemas.microsoft.com/office/drawing/2014/main" id="{92442968-51A6-5230-E9F3-5CD4DF2D7861}"/>
                    </a:ext>
                  </a:extLst>
                </p:cNvPr>
                <p:cNvSpPr>
                  <a:spLocks noChangeArrowheads="1"/>
                </p:cNvSpPr>
                <p:nvPr/>
              </p:nvSpPr>
              <p:spPr bwMode="auto">
                <a:xfrm>
                  <a:off x="1546" y="950"/>
                  <a:ext cx="773"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en-US" b="1" dirty="0">
                      <a:solidFill>
                        <a:srgbClr val="FF0000"/>
                      </a:solidFill>
                    </a:rPr>
                    <a:t>Nicotina</a:t>
                  </a:r>
                  <a:r>
                    <a:rPr lang="it-IT" altLang="en-US" dirty="0">
                      <a:solidFill>
                        <a:srgbClr val="006699"/>
                      </a:solidFill>
                    </a:rPr>
                    <a:t> </a:t>
                  </a:r>
                </a:p>
                <a:p>
                  <a:pPr algn="ctr"/>
                  <a:endParaRPr lang="it-IT" altLang="en-US" sz="1600" dirty="0">
                    <a:solidFill>
                      <a:srgbClr val="006699"/>
                    </a:solidFill>
                  </a:endParaRPr>
                </a:p>
                <a:p>
                  <a:pPr algn="ctr"/>
                  <a:br>
                    <a:rPr lang="it-IT" altLang="en-US" sz="1600" dirty="0"/>
                  </a:br>
                  <a:r>
                    <a:rPr lang="it-IT" altLang="en-US" sz="1600" dirty="0"/>
                    <a:t>E' un alcaloide facilmente assorbito dalle mucose, dagli epiteli dei bronchi e dagli alveoli polmonari. Influenza il sistema cardiovascolare e nervoso e induce dipendenza. </a:t>
                  </a:r>
                  <a:endParaRPr lang="it-IT" altLang="en-US" sz="4000" dirty="0"/>
                </a:p>
              </p:txBody>
            </p:sp>
            <p:sp>
              <p:nvSpPr>
                <p:cNvPr id="273421" name="Rectangle 13">
                  <a:extLst>
                    <a:ext uri="{FF2B5EF4-FFF2-40B4-BE49-F238E27FC236}">
                      <a16:creationId xmlns:a16="http://schemas.microsoft.com/office/drawing/2014/main" id="{6EE7EDD9-366B-9B16-2E49-B378B28F3F28}"/>
                    </a:ext>
                  </a:extLst>
                </p:cNvPr>
                <p:cNvSpPr>
                  <a:spLocks noChangeArrowheads="1"/>
                </p:cNvSpPr>
                <p:nvPr/>
              </p:nvSpPr>
              <p:spPr bwMode="auto">
                <a:xfrm>
                  <a:off x="1546" y="950"/>
                  <a:ext cx="773" cy="19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14">
                <a:extLst>
                  <a:ext uri="{FF2B5EF4-FFF2-40B4-BE49-F238E27FC236}">
                    <a16:creationId xmlns:a16="http://schemas.microsoft.com/office/drawing/2014/main" id="{0005B311-1DB1-4529-FC6C-6C510171E871}"/>
                  </a:ext>
                </a:extLst>
              </p:cNvPr>
              <p:cNvGrpSpPr>
                <a:grpSpLocks/>
              </p:cNvGrpSpPr>
              <p:nvPr/>
            </p:nvGrpSpPr>
            <p:grpSpPr bwMode="auto">
              <a:xfrm>
                <a:off x="2319" y="950"/>
                <a:ext cx="773" cy="1950"/>
                <a:chOff x="2319" y="950"/>
                <a:chExt cx="773" cy="1950"/>
              </a:xfrm>
            </p:grpSpPr>
            <p:sp>
              <p:nvSpPr>
                <p:cNvPr id="273423" name="Rectangle 15">
                  <a:extLst>
                    <a:ext uri="{FF2B5EF4-FFF2-40B4-BE49-F238E27FC236}">
                      <a16:creationId xmlns:a16="http://schemas.microsoft.com/office/drawing/2014/main" id="{6C1C151D-B8DC-789C-0E05-9947C6B990C8}"/>
                    </a:ext>
                  </a:extLst>
                </p:cNvPr>
                <p:cNvSpPr>
                  <a:spLocks noChangeArrowheads="1"/>
                </p:cNvSpPr>
                <p:nvPr/>
              </p:nvSpPr>
              <p:spPr bwMode="auto">
                <a:xfrm>
                  <a:off x="2319" y="950"/>
                  <a:ext cx="773"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it-IT" altLang="en-US" b="1" dirty="0">
                      <a:solidFill>
                        <a:srgbClr val="FF0000"/>
                      </a:solidFill>
                    </a:rPr>
                    <a:t>Ossido di Carbonio </a:t>
                  </a:r>
                </a:p>
                <a:p>
                  <a:pPr algn="ctr"/>
                  <a:endParaRPr lang="it-IT" altLang="en-US" sz="1600" b="1" dirty="0">
                    <a:solidFill>
                      <a:srgbClr val="FF0000"/>
                    </a:solidFill>
                  </a:endParaRPr>
                </a:p>
                <a:p>
                  <a:pPr algn="ctr"/>
                  <a:br>
                    <a:rPr lang="it-IT" altLang="en-US" sz="1600" dirty="0"/>
                  </a:br>
                  <a:r>
                    <a:rPr lang="it-IT" altLang="en-US" sz="1600" dirty="0"/>
                    <a:t>Si forma per combustione incompleta del tabacco. Si lega all'emoglobina </a:t>
                  </a:r>
                  <a:r>
                    <a:rPr lang="it-IT" altLang="en-US" sz="1600" u="sng" dirty="0"/>
                    <a:t>riducendo il trasporto </a:t>
                  </a:r>
                  <a:r>
                    <a:rPr lang="it-IT" altLang="en-US" sz="1600" dirty="0"/>
                    <a:t>dell' ossigeno dai polmoni ai tessuti. </a:t>
                  </a:r>
                </a:p>
                <a:p>
                  <a:pPr algn="ctr"/>
                  <a:r>
                    <a:rPr lang="it-IT" altLang="en-US" sz="1600" dirty="0"/>
                    <a:t>Provoca un minor nutrimento per i tessuti, l'ingiallimento della pelle, una ridotta capacità respiratoria e un minore rendimento muscolare. </a:t>
                  </a:r>
                  <a:endParaRPr lang="it-IT" altLang="en-US" sz="4000" dirty="0"/>
                </a:p>
              </p:txBody>
            </p:sp>
            <p:sp>
              <p:nvSpPr>
                <p:cNvPr id="273424" name="Rectangle 16">
                  <a:extLst>
                    <a:ext uri="{FF2B5EF4-FFF2-40B4-BE49-F238E27FC236}">
                      <a16:creationId xmlns:a16="http://schemas.microsoft.com/office/drawing/2014/main" id="{91F43A08-E8B0-138D-5AB2-FD8D221BA8CF}"/>
                    </a:ext>
                  </a:extLst>
                </p:cNvPr>
                <p:cNvSpPr>
                  <a:spLocks noChangeArrowheads="1"/>
                </p:cNvSpPr>
                <p:nvPr/>
              </p:nvSpPr>
              <p:spPr bwMode="auto">
                <a:xfrm>
                  <a:off x="2319" y="950"/>
                  <a:ext cx="773" cy="19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73425" name="Rectangle 17">
              <a:extLst>
                <a:ext uri="{FF2B5EF4-FFF2-40B4-BE49-F238E27FC236}">
                  <a16:creationId xmlns:a16="http://schemas.microsoft.com/office/drawing/2014/main" id="{89FECFC1-2D0F-BBE6-EDBD-F28757F45EA3}"/>
                </a:ext>
              </a:extLst>
            </p:cNvPr>
            <p:cNvSpPr>
              <a:spLocks noChangeArrowheads="1"/>
            </p:cNvSpPr>
            <p:nvPr/>
          </p:nvSpPr>
          <p:spPr bwMode="auto">
            <a:xfrm>
              <a:off x="0" y="950"/>
              <a:ext cx="3092" cy="1950"/>
            </a:xfrm>
            <a:prstGeom prst="rect">
              <a:avLst/>
            </a:prstGeom>
            <a:noFill/>
            <a:ln w="1">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73426" name="Picture 18">
            <a:extLst>
              <a:ext uri="{FF2B5EF4-FFF2-40B4-BE49-F238E27FC236}">
                <a16:creationId xmlns:a16="http://schemas.microsoft.com/office/drawing/2014/main" id="{BC25EE06-2FE1-52D7-4B38-84F6877ED2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5075" y="46038"/>
            <a:ext cx="2286000" cy="11112"/>
          </a:xfrm>
          <a:prstGeom prst="rect">
            <a:avLst/>
          </a:prstGeom>
          <a:noFill/>
          <a:extLst>
            <a:ext uri="{909E8E84-426E-40DD-AFC4-6F175D3DCCD1}">
              <a14:hiddenFill xmlns:a14="http://schemas.microsoft.com/office/drawing/2010/main">
                <a:solidFill>
                  <a:srgbClr val="FFFFFF"/>
                </a:solidFill>
              </a14:hiddenFill>
            </a:ext>
          </a:extLst>
        </p:spPr>
      </p:pic>
      <p:sp>
        <p:nvSpPr>
          <p:cNvPr id="19" name="Rettangolo 18"/>
          <p:cNvSpPr/>
          <p:nvPr/>
        </p:nvSpPr>
        <p:spPr>
          <a:xfrm>
            <a:off x="251520" y="3429000"/>
            <a:ext cx="1800200" cy="432048"/>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2483768" y="4365104"/>
            <a:ext cx="1800200" cy="504056"/>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4788024" y="2420888"/>
            <a:ext cx="1800200" cy="1008112"/>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6876256" y="2924944"/>
            <a:ext cx="2267744" cy="1728192"/>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Audio 7">
            <a:hlinkClick r:id="" action="ppaction://media"/>
            <a:extLst>
              <a:ext uri="{FF2B5EF4-FFF2-40B4-BE49-F238E27FC236}">
                <a16:creationId xmlns:a16="http://schemas.microsoft.com/office/drawing/2014/main" id="{8DE4B888-C54A-CEA0-9C56-B33186AFB6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075"/>
    </mc:Choice>
    <mc:Fallback>
      <p:transition spd="slow" advTm="8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descr="old-woman-smoking-sandy-powers[1]"/>
          <p:cNvPicPr>
            <a:picLocks noChangeAspect="1" noChangeArrowheads="1"/>
          </p:cNvPicPr>
          <p:nvPr/>
        </p:nvPicPr>
        <p:blipFill>
          <a:blip r:embed="rId4" cstate="print">
            <a:lum contrast="20000"/>
          </a:blip>
          <a:srcRect t="1663" b="10060"/>
          <a:stretch>
            <a:fillRect/>
          </a:stretch>
        </p:blipFill>
        <p:spPr bwMode="auto">
          <a:xfrm>
            <a:off x="0" y="0"/>
            <a:ext cx="9144000" cy="6858000"/>
          </a:xfrm>
          <a:prstGeom prst="rect">
            <a:avLst/>
          </a:prstGeom>
          <a:noFill/>
          <a:ln w="19050">
            <a:noFill/>
            <a:miter lim="800000"/>
            <a:headEnd/>
            <a:tailEnd/>
          </a:ln>
        </p:spPr>
      </p:pic>
      <p:sp>
        <p:nvSpPr>
          <p:cNvPr id="4" name="Text Box 6"/>
          <p:cNvSpPr txBox="1">
            <a:spLocks noChangeArrowheads="1"/>
          </p:cNvSpPr>
          <p:nvPr/>
        </p:nvSpPr>
        <p:spPr bwMode="auto">
          <a:xfrm>
            <a:off x="123473" y="3861797"/>
            <a:ext cx="8897055" cy="3123932"/>
          </a:xfrm>
          <a:prstGeom prst="rect">
            <a:avLst/>
          </a:prstGeom>
          <a:noFill/>
          <a:ln w="9525">
            <a:noFill/>
            <a:miter lim="800000"/>
            <a:headEnd/>
            <a:tailEnd/>
          </a:ln>
          <a:effectLst>
            <a:outerShdw blurRad="50800" dist="38100" dir="2700000" algn="tl" rotWithShape="0">
              <a:srgbClr val="CC3300"/>
            </a:outerShdw>
          </a:effectLst>
        </p:spPr>
        <p:txBody>
          <a:bodyPr wrap="square" anchor="ctr" anchorCtr="1">
            <a:spAutoFit/>
          </a:bodyPr>
          <a:lstStyle>
            <a:defPPr>
              <a:defRPr lang="it-IT"/>
            </a:defPPr>
            <a:lvl1pPr algn="r" rtl="0" fontAlgn="base">
              <a:spcBef>
                <a:spcPct val="0"/>
              </a:spcBef>
              <a:spcAft>
                <a:spcPct val="0"/>
              </a:spcAft>
              <a:defRPr sz="2400" kern="1200">
                <a:solidFill>
                  <a:schemeClr val="tx1"/>
                </a:solidFill>
                <a:latin typeface="Times New Roman" pitchFamily="18" charset="0"/>
                <a:ea typeface="+mn-ea"/>
                <a:cs typeface="+mn-cs"/>
              </a:defRPr>
            </a:lvl1pPr>
            <a:lvl2pPr marL="457200" algn="r" rtl="0" fontAlgn="base">
              <a:spcBef>
                <a:spcPct val="0"/>
              </a:spcBef>
              <a:spcAft>
                <a:spcPct val="0"/>
              </a:spcAft>
              <a:defRPr sz="2400" kern="1200">
                <a:solidFill>
                  <a:schemeClr val="tx1"/>
                </a:solidFill>
                <a:latin typeface="Times New Roman" pitchFamily="18" charset="0"/>
                <a:ea typeface="+mn-ea"/>
                <a:cs typeface="+mn-cs"/>
              </a:defRPr>
            </a:lvl2pPr>
            <a:lvl3pPr marL="914400" algn="r" rtl="0" fontAlgn="base">
              <a:spcBef>
                <a:spcPct val="0"/>
              </a:spcBef>
              <a:spcAft>
                <a:spcPct val="0"/>
              </a:spcAft>
              <a:defRPr sz="2400" kern="1200">
                <a:solidFill>
                  <a:schemeClr val="tx1"/>
                </a:solidFill>
                <a:latin typeface="Times New Roman" pitchFamily="18" charset="0"/>
                <a:ea typeface="+mn-ea"/>
                <a:cs typeface="+mn-cs"/>
              </a:defRPr>
            </a:lvl3pPr>
            <a:lvl4pPr marL="1371600" algn="r" rtl="0" fontAlgn="base">
              <a:spcBef>
                <a:spcPct val="0"/>
              </a:spcBef>
              <a:spcAft>
                <a:spcPct val="0"/>
              </a:spcAft>
              <a:defRPr sz="2400" kern="1200">
                <a:solidFill>
                  <a:schemeClr val="tx1"/>
                </a:solidFill>
                <a:latin typeface="Times New Roman" pitchFamily="18" charset="0"/>
                <a:ea typeface="+mn-ea"/>
                <a:cs typeface="+mn-cs"/>
              </a:defRPr>
            </a:lvl4pPr>
            <a:lvl5pPr marL="1828800" algn="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spcAft>
                <a:spcPts val="600"/>
              </a:spcAft>
            </a:pPr>
            <a:r>
              <a:rPr lang="it-IT" sz="6000" spc="400" dirty="0">
                <a:solidFill>
                  <a:srgbClr val="FFFF00"/>
                </a:solidFill>
                <a:latin typeface="Constantia" pitchFamily="18" charset="0"/>
              </a:rPr>
              <a:t>TABAGISMO</a:t>
            </a:r>
            <a:endParaRPr lang="it-IT" sz="6000" b="1" spc="400" dirty="0">
              <a:solidFill>
                <a:srgbClr val="FFFF00"/>
              </a:solidFill>
              <a:latin typeface="Constantia" pitchFamily="18" charset="0"/>
            </a:endParaRPr>
          </a:p>
          <a:p>
            <a:pPr algn="ctr"/>
            <a:r>
              <a:rPr lang="it-IT" sz="4400" b="1" spc="100" dirty="0">
                <a:solidFill>
                  <a:srgbClr val="FFFF00"/>
                </a:solidFill>
                <a:latin typeface="Constantia" pitchFamily="18" charset="0"/>
              </a:rPr>
              <a:t>“</a:t>
            </a:r>
            <a:r>
              <a:rPr lang="it-IT" sz="1200" b="1" spc="100" dirty="0">
                <a:solidFill>
                  <a:srgbClr val="FFFF00"/>
                </a:solidFill>
                <a:latin typeface="Constantia" pitchFamily="18" charset="0"/>
              </a:rPr>
              <a:t> </a:t>
            </a:r>
            <a:r>
              <a:rPr lang="it-IT" sz="4400" b="1" spc="100" dirty="0">
                <a:solidFill>
                  <a:srgbClr val="FFFF00"/>
                </a:solidFill>
                <a:latin typeface="Constantia" pitchFamily="18" charset="0"/>
              </a:rPr>
              <a:t>la quotidiana piacevole necessità</a:t>
            </a:r>
          </a:p>
          <a:p>
            <a:pPr algn="ctr"/>
            <a:r>
              <a:rPr lang="it-IT" sz="4400" b="1" spc="100" dirty="0">
                <a:solidFill>
                  <a:srgbClr val="FFFF00"/>
                </a:solidFill>
                <a:latin typeface="Constantia" pitchFamily="18" charset="0"/>
              </a:rPr>
              <a:t>di fumare tabacco</a:t>
            </a:r>
            <a:r>
              <a:rPr lang="it-IT" sz="1200" b="1" spc="100" dirty="0">
                <a:solidFill>
                  <a:srgbClr val="FFFF00"/>
                </a:solidFill>
                <a:latin typeface="Constantia" pitchFamily="18" charset="0"/>
              </a:rPr>
              <a:t> </a:t>
            </a:r>
            <a:r>
              <a:rPr lang="it-IT" sz="4400" b="1" spc="100" dirty="0">
                <a:solidFill>
                  <a:srgbClr val="FFFF00"/>
                </a:solidFill>
                <a:latin typeface="Constantia" pitchFamily="18" charset="0"/>
              </a:rPr>
              <a:t>”</a:t>
            </a:r>
          </a:p>
        </p:txBody>
      </p:sp>
      <p:pic>
        <p:nvPicPr>
          <p:cNvPr id="5" name="Audio 4">
            <a:hlinkClick r:id="" action="ppaction://media"/>
            <a:extLst>
              <a:ext uri="{FF2B5EF4-FFF2-40B4-BE49-F238E27FC236}">
                <a16:creationId xmlns:a16="http://schemas.microsoft.com/office/drawing/2014/main" id="{3EADFDB6-6B34-A005-3C24-34B6DBE9B4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p:transition advTm="85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6B5D2157-5972-7527-E9BA-E9F156752C0F}"/>
              </a:ext>
            </a:extLst>
          </p:cNvPr>
          <p:cNvSpPr>
            <a:spLocks noChangeArrowheads="1"/>
          </p:cNvSpPr>
          <p:nvPr/>
        </p:nvSpPr>
        <p:spPr bwMode="auto">
          <a:xfrm>
            <a:off x="228600" y="980728"/>
            <a:ext cx="8618538" cy="497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284163" indent="-284163">
              <a:defRPr sz="2400">
                <a:solidFill>
                  <a:schemeClr val="tx1"/>
                </a:solidFill>
                <a:latin typeface="Times New Roman" panose="02020603050405020304" pitchFamily="18" charset="0"/>
              </a:defRPr>
            </a:lvl1pPr>
            <a:lvl2pPr marL="760413" indent="-285750">
              <a:defRPr sz="2400">
                <a:solidFill>
                  <a:schemeClr val="tx1"/>
                </a:solidFill>
                <a:latin typeface="Times New Roman" panose="02020603050405020304" pitchFamily="18" charset="0"/>
              </a:defRPr>
            </a:lvl2pPr>
            <a:lvl3pPr marL="1179513"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0" hangingPunct="0">
              <a:lnSpc>
                <a:spcPts val="2300"/>
              </a:lnSpc>
              <a:spcBef>
                <a:spcPts val="800"/>
              </a:spcBef>
            </a:pPr>
            <a:r>
              <a:rPr lang="it-IT" altLang="en-US" sz="1600" b="1" dirty="0">
                <a:latin typeface="+mn-lt"/>
                <a:ea typeface="Arial Unicode MS" panose="020B0604020202020204" pitchFamily="34" charset="-128"/>
                <a:cs typeface="Arial Unicode MS" panose="020B0604020202020204" pitchFamily="34" charset="-128"/>
              </a:rPr>
              <a:t>I danni acuti da fumo comprendono: </a:t>
            </a:r>
            <a:r>
              <a:rPr lang="it-IT" altLang="en-US" sz="1600" dirty="0">
                <a:latin typeface="+mn-lt"/>
                <a:ea typeface="Arial Unicode MS" panose="020B0604020202020204" pitchFamily="34" charset="-128"/>
                <a:cs typeface="Arial Unicode MS" panose="020B0604020202020204" pitchFamily="34" charset="-128"/>
              </a:rPr>
              <a:t>Riduzione della performance sportiva dovuta al monossido di carbonio (CO), irritazione congiuntivale e  tosse indotta dalle sostanze irritanti, alterazioni a livello circolatorio e coagulativo (danno endoteliale a livello coronarico e attivazione del sistema coagulativo). </a:t>
            </a:r>
          </a:p>
          <a:p>
            <a:r>
              <a:rPr lang="it-IT" sz="1600" b="1" dirty="0">
                <a:solidFill>
                  <a:srgbClr val="FF0000"/>
                </a:solidFill>
                <a:latin typeface="Constantia" pitchFamily="18" charset="0"/>
              </a:rPr>
              <a:t>Effetti acuti del fumo sui polmoni:</a:t>
            </a:r>
          </a:p>
          <a:p>
            <a:r>
              <a:rPr lang="it-IT" sz="1600" dirty="0">
                <a:latin typeface="+mn-lt"/>
              </a:rPr>
              <a:t>È stato osservato che 15 aspirazioni di fumo nell’arco di 5 minuti causano, in condizioni di riposo, un </a:t>
            </a:r>
            <a:r>
              <a:rPr lang="it-IT" sz="1600" b="1" dirty="0">
                <a:latin typeface="+mn-lt"/>
              </a:rPr>
              <a:t>aumento delle resistenze polmonari di tre volte</a:t>
            </a:r>
            <a:r>
              <a:rPr lang="it-IT" sz="1600" dirty="0">
                <a:latin typeface="+mn-lt"/>
              </a:rPr>
              <a:t>. Esso permane mediamente per 35 minuti, interferendo così con l’attività respiratoria e con la necessità di ossigeno da parte dei muscoli per poter lavorare.</a:t>
            </a:r>
          </a:p>
          <a:p>
            <a:r>
              <a:rPr lang="it-IT" sz="1600" b="1" dirty="0">
                <a:solidFill>
                  <a:srgbClr val="FF0000"/>
                </a:solidFill>
                <a:latin typeface="+mn-lt"/>
              </a:rPr>
              <a:t>Effetti acuti del fumo sui muscoli:</a:t>
            </a:r>
          </a:p>
          <a:p>
            <a:r>
              <a:rPr lang="it-IT" sz="1600" dirty="0">
                <a:latin typeface="+mn-lt"/>
              </a:rPr>
              <a:t>Dai polmoni ai muscoli, l’ossigeno è trasportato nel sangue dall’emoglobina. Il monossido di carbonio, che è un prodotto del fumo, sottrae ossigeno al sangue con conseguenti effetti negativi sui tessuti. Quindi, fumando una sigaretta, </a:t>
            </a:r>
            <a:r>
              <a:rPr lang="it-IT" sz="1600" b="1" dirty="0">
                <a:latin typeface="+mn-lt"/>
              </a:rPr>
              <a:t>si</a:t>
            </a:r>
            <a:r>
              <a:rPr lang="it-IT" sz="1600" dirty="0">
                <a:latin typeface="+mn-lt"/>
              </a:rPr>
              <a:t> </a:t>
            </a:r>
            <a:r>
              <a:rPr lang="it-IT" sz="1600" b="1" dirty="0">
                <a:latin typeface="+mn-lt"/>
              </a:rPr>
              <a:t>riduce l’apporto di sangue ossigenato ai tessuti</a:t>
            </a:r>
            <a:r>
              <a:rPr lang="it-IT" sz="1600" dirty="0">
                <a:latin typeface="+mn-lt"/>
              </a:rPr>
              <a:t>, in particolare quello muscolare, con conseguente diminuzione della propria resistenza e del rendimento sportivo.</a:t>
            </a:r>
          </a:p>
          <a:p>
            <a:pPr eaLnBrk="0" hangingPunct="0">
              <a:lnSpc>
                <a:spcPts val="2300"/>
              </a:lnSpc>
              <a:spcBef>
                <a:spcPts val="800"/>
              </a:spcBef>
            </a:pPr>
            <a:r>
              <a:rPr lang="it-IT" altLang="en-US" sz="1600" b="1" dirty="0">
                <a:solidFill>
                  <a:srgbClr val="FF0000"/>
                </a:solidFill>
                <a:latin typeface="+mn-lt"/>
                <a:ea typeface="Arial Unicode MS" panose="020B0604020202020204" pitchFamily="34" charset="-128"/>
                <a:cs typeface="Arial Unicode MS" panose="020B0604020202020204" pitchFamily="34" charset="-128"/>
              </a:rPr>
              <a:t>Effetti del fumo attivo sui farmaci</a:t>
            </a:r>
            <a:r>
              <a:rPr lang="it-IT" altLang="en-US" sz="1600" dirty="0">
                <a:solidFill>
                  <a:srgbClr val="FF0000"/>
                </a:solidFill>
                <a:latin typeface="+mn-lt"/>
                <a:ea typeface="Arial Unicode MS" panose="020B0604020202020204" pitchFamily="34" charset="-128"/>
                <a:cs typeface="Arial Unicode MS" panose="020B0604020202020204" pitchFamily="34" charset="-128"/>
              </a:rPr>
              <a:t>:</a:t>
            </a:r>
            <a:r>
              <a:rPr lang="it-IT" altLang="en-US" sz="1600" dirty="0">
                <a:latin typeface="+mn-lt"/>
                <a:ea typeface="Arial Unicode MS" panose="020B0604020202020204" pitchFamily="34" charset="-128"/>
                <a:cs typeface="Arial Unicode MS" panose="020B0604020202020204" pitchFamily="34" charset="-128"/>
              </a:rPr>
              <a:t> attenuazione dell’effetto degli steroidi inalatori e sistemici utilizzati nell’asma e il rischio di embolia polmonare in caso di associazione fumo-pillola. </a:t>
            </a:r>
          </a:p>
          <a:p>
            <a:pPr eaLnBrk="0" hangingPunct="0">
              <a:lnSpc>
                <a:spcPts val="2300"/>
              </a:lnSpc>
              <a:spcBef>
                <a:spcPts val="800"/>
              </a:spcBef>
            </a:pPr>
            <a:endParaRPr lang="it-IT" altLang="en-US" sz="1200" i="1" dirty="0">
              <a:latin typeface="Verdana" panose="020B0604030504040204" pitchFamily="34" charset="0"/>
              <a:ea typeface="Arial Unicode MS" panose="020B0604020202020204" pitchFamily="34" charset="-128"/>
              <a:cs typeface="Arial Unicode MS" panose="020B0604020202020204" pitchFamily="34" charset="-128"/>
            </a:endParaRPr>
          </a:p>
        </p:txBody>
      </p:sp>
      <p:sp>
        <p:nvSpPr>
          <p:cNvPr id="224259" name="Rectangle 3">
            <a:extLst>
              <a:ext uri="{FF2B5EF4-FFF2-40B4-BE49-F238E27FC236}">
                <a16:creationId xmlns:a16="http://schemas.microsoft.com/office/drawing/2014/main" id="{D435552D-FC09-9C6A-FE05-1E0C14E4DE2D}"/>
              </a:ext>
            </a:extLst>
          </p:cNvPr>
          <p:cNvSpPr>
            <a:spLocks noChangeArrowheads="1"/>
          </p:cNvSpPr>
          <p:nvPr/>
        </p:nvSpPr>
        <p:spPr bwMode="auto">
          <a:xfrm>
            <a:off x="544513" y="304800"/>
            <a:ext cx="7761287" cy="41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52488">
              <a:defRPr sz="2400">
                <a:solidFill>
                  <a:schemeClr val="tx1"/>
                </a:solidFill>
                <a:latin typeface="Times New Roman" panose="02020603050405020304" pitchFamily="18" charset="0"/>
              </a:defRPr>
            </a:lvl1pPr>
            <a:lvl2pPr defTabSz="852488">
              <a:defRPr sz="2400">
                <a:solidFill>
                  <a:schemeClr val="tx1"/>
                </a:solidFill>
                <a:latin typeface="Times New Roman" panose="02020603050405020304" pitchFamily="18" charset="0"/>
              </a:defRPr>
            </a:lvl2pPr>
            <a:lvl3pPr defTabSz="852488">
              <a:defRPr sz="2400">
                <a:solidFill>
                  <a:schemeClr val="tx1"/>
                </a:solidFill>
                <a:latin typeface="Times New Roman" panose="02020603050405020304" pitchFamily="18" charset="0"/>
              </a:defRPr>
            </a:lvl3pPr>
            <a:lvl4pPr defTabSz="852488">
              <a:defRPr sz="2400">
                <a:solidFill>
                  <a:schemeClr val="tx1"/>
                </a:solidFill>
                <a:latin typeface="Times New Roman" panose="02020603050405020304" pitchFamily="18" charset="0"/>
              </a:defRPr>
            </a:lvl4pPr>
            <a:lvl5pPr defTabSz="852488">
              <a:defRPr sz="2400">
                <a:solidFill>
                  <a:schemeClr val="tx1"/>
                </a:solidFill>
                <a:latin typeface="Times New Roman" panose="02020603050405020304" pitchFamily="18" charset="0"/>
              </a:defRPr>
            </a:lvl5pPr>
            <a:lvl6pPr marL="457200" defTabSz="852488" fontAlgn="base">
              <a:spcBef>
                <a:spcPct val="0"/>
              </a:spcBef>
              <a:spcAft>
                <a:spcPct val="0"/>
              </a:spcAft>
              <a:defRPr sz="2400">
                <a:solidFill>
                  <a:schemeClr val="tx1"/>
                </a:solidFill>
                <a:latin typeface="Times New Roman" panose="02020603050405020304" pitchFamily="18" charset="0"/>
              </a:defRPr>
            </a:lvl6pPr>
            <a:lvl7pPr marL="914400" defTabSz="852488" fontAlgn="base">
              <a:spcBef>
                <a:spcPct val="0"/>
              </a:spcBef>
              <a:spcAft>
                <a:spcPct val="0"/>
              </a:spcAft>
              <a:defRPr sz="2400">
                <a:solidFill>
                  <a:schemeClr val="tx1"/>
                </a:solidFill>
                <a:latin typeface="Times New Roman" panose="02020603050405020304" pitchFamily="18" charset="0"/>
              </a:defRPr>
            </a:lvl7pPr>
            <a:lvl8pPr marL="1371600" defTabSz="852488" fontAlgn="base">
              <a:spcBef>
                <a:spcPct val="0"/>
              </a:spcBef>
              <a:spcAft>
                <a:spcPct val="0"/>
              </a:spcAft>
              <a:defRPr sz="2400">
                <a:solidFill>
                  <a:schemeClr val="tx1"/>
                </a:solidFill>
                <a:latin typeface="Times New Roman" panose="02020603050405020304" pitchFamily="18" charset="0"/>
              </a:defRPr>
            </a:lvl8pPr>
            <a:lvl9pPr marL="1828800" defTabSz="852488" fontAlgn="base">
              <a:spcBef>
                <a:spcPct val="0"/>
              </a:spcBef>
              <a:spcAft>
                <a:spcPct val="0"/>
              </a:spcAft>
              <a:defRPr sz="2400">
                <a:solidFill>
                  <a:schemeClr val="tx1"/>
                </a:solidFill>
                <a:latin typeface="Times New Roman" panose="02020603050405020304" pitchFamily="18" charset="0"/>
              </a:defRPr>
            </a:lvl9pPr>
          </a:lstStyle>
          <a:p>
            <a:pPr algn="ctr" eaLnBrk="0" hangingPunct="0">
              <a:lnSpc>
                <a:spcPts val="3175"/>
              </a:lnSpc>
            </a:pPr>
            <a:r>
              <a:rPr lang="it-IT" altLang="en-US" sz="3200" b="1" dirty="0">
                <a:solidFill>
                  <a:srgbClr val="003399"/>
                </a:solidFill>
                <a:latin typeface="Constantia" pitchFamily="18" charset="0"/>
              </a:rPr>
              <a:t>I danni acuti da fumo</a:t>
            </a:r>
          </a:p>
        </p:txBody>
      </p:sp>
      <p:pic>
        <p:nvPicPr>
          <p:cNvPr id="2" name="Audio 1">
            <a:hlinkClick r:id="" action="ppaction://media"/>
            <a:extLst>
              <a:ext uri="{FF2B5EF4-FFF2-40B4-BE49-F238E27FC236}">
                <a16:creationId xmlns:a16="http://schemas.microsoft.com/office/drawing/2014/main" id="{91FDAAAA-F73F-0455-FFCA-A409D09AC0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29"/>
    </mc:Choice>
    <mc:Fallback>
      <p:transition spd="slow" advTm="2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7D3A9100-FFE0-9FF3-07C0-89DAB8617E93}"/>
              </a:ext>
            </a:extLst>
          </p:cNvPr>
          <p:cNvSpPr>
            <a:spLocks noChangeArrowheads="1"/>
          </p:cNvSpPr>
          <p:nvPr/>
        </p:nvSpPr>
        <p:spPr bwMode="auto">
          <a:xfrm>
            <a:off x="76200" y="1555750"/>
            <a:ext cx="8763000" cy="183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84163" indent="-284163">
              <a:defRPr sz="2400">
                <a:solidFill>
                  <a:schemeClr val="tx1"/>
                </a:solidFill>
                <a:latin typeface="Times New Roman" panose="02020603050405020304" pitchFamily="18" charset="0"/>
              </a:defRPr>
            </a:lvl1pPr>
            <a:lvl2pPr marL="760413" indent="-285750">
              <a:defRPr sz="2400">
                <a:solidFill>
                  <a:schemeClr val="tx1"/>
                </a:solidFill>
                <a:latin typeface="Times New Roman" panose="02020603050405020304" pitchFamily="18" charset="0"/>
              </a:defRPr>
            </a:lvl2pPr>
            <a:lvl3pPr marL="1179513"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eaLnBrk="0" hangingPunct="0">
              <a:lnSpc>
                <a:spcPts val="2300"/>
              </a:lnSpc>
              <a:spcBef>
                <a:spcPct val="20000"/>
              </a:spcBef>
            </a:pPr>
            <a:r>
              <a:rPr lang="it-IT" altLang="en-US" sz="2500" dirty="0">
                <a:effectLst>
                  <a:outerShdw blurRad="38100" dist="38100" dir="2700000" algn="tl">
                    <a:srgbClr val="FFFFFF"/>
                  </a:outerShdw>
                </a:effectLst>
                <a:latin typeface="Arial" panose="020B0604020202020204" pitchFamily="34" charset="0"/>
                <a:ea typeface="Arial Unicode MS" panose="020B0604020202020204" pitchFamily="34" charset="-128"/>
                <a:cs typeface="Arial Unicode MS" panose="020B0604020202020204" pitchFamily="34" charset="-128"/>
              </a:rPr>
              <a:t>•	</a:t>
            </a:r>
            <a:r>
              <a:rPr lang="it-IT" altLang="en-US" sz="1600" dirty="0">
                <a:latin typeface="Constantia" pitchFamily="18" charset="0"/>
                <a:ea typeface="Arial Unicode MS" panose="020B0604020202020204" pitchFamily="34" charset="-128"/>
                <a:cs typeface="Arial Unicode MS" panose="020B0604020202020204" pitchFamily="34" charset="-128"/>
              </a:rPr>
              <a:t>L’esposizione cronica al fumo attivo è associata a una lunga serie di malattie, più di 25, legate non soltanto all’apparato respiratorio: questo è spiegabile con la diffusione sistemica delle sostanze di combustione, sia i gas come il CO, gli ossidi di zolfo e di azoto o le aldeidi, ma anche il particolato stesso, la cui componente ultrafine è in grado di superare la barriera alveolare e diffondersi nel sangue trasportando idrocarburi e sostanze ossidanti in tutti i distretti corporei. </a:t>
            </a:r>
          </a:p>
          <a:p>
            <a:pPr algn="just" eaLnBrk="0" hangingPunct="0">
              <a:lnSpc>
                <a:spcPts val="2300"/>
              </a:lnSpc>
              <a:spcBef>
                <a:spcPct val="20000"/>
              </a:spcBef>
            </a:pPr>
            <a:endParaRPr lang="it-IT" altLang="en-US" sz="2100" dirty="0">
              <a:latin typeface="Verdana" panose="020B0604030504040204" pitchFamily="34" charset="0"/>
              <a:ea typeface="Arial Unicode MS" panose="020B0604020202020204" pitchFamily="34" charset="-128"/>
              <a:cs typeface="Arial Unicode MS" panose="020B0604020202020204" pitchFamily="34" charset="-128"/>
            </a:endParaRPr>
          </a:p>
        </p:txBody>
      </p:sp>
      <p:sp>
        <p:nvSpPr>
          <p:cNvPr id="225283" name="Rectangle 3">
            <a:extLst>
              <a:ext uri="{FF2B5EF4-FFF2-40B4-BE49-F238E27FC236}">
                <a16:creationId xmlns:a16="http://schemas.microsoft.com/office/drawing/2014/main" id="{64C8308A-C380-0EBB-8DC3-43C4FED143E9}"/>
              </a:ext>
            </a:extLst>
          </p:cNvPr>
          <p:cNvSpPr>
            <a:spLocks noChangeArrowheads="1"/>
          </p:cNvSpPr>
          <p:nvPr/>
        </p:nvSpPr>
        <p:spPr bwMode="auto">
          <a:xfrm>
            <a:off x="773113" y="511175"/>
            <a:ext cx="7608887" cy="41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52488">
              <a:defRPr sz="2400">
                <a:solidFill>
                  <a:schemeClr val="tx1"/>
                </a:solidFill>
                <a:latin typeface="Times New Roman" panose="02020603050405020304" pitchFamily="18" charset="0"/>
              </a:defRPr>
            </a:lvl1pPr>
            <a:lvl2pPr defTabSz="852488">
              <a:defRPr sz="2400">
                <a:solidFill>
                  <a:schemeClr val="tx1"/>
                </a:solidFill>
                <a:latin typeface="Times New Roman" panose="02020603050405020304" pitchFamily="18" charset="0"/>
              </a:defRPr>
            </a:lvl2pPr>
            <a:lvl3pPr defTabSz="852488">
              <a:defRPr sz="2400">
                <a:solidFill>
                  <a:schemeClr val="tx1"/>
                </a:solidFill>
                <a:latin typeface="Times New Roman" panose="02020603050405020304" pitchFamily="18" charset="0"/>
              </a:defRPr>
            </a:lvl3pPr>
            <a:lvl4pPr defTabSz="852488">
              <a:defRPr sz="2400">
                <a:solidFill>
                  <a:schemeClr val="tx1"/>
                </a:solidFill>
                <a:latin typeface="Times New Roman" panose="02020603050405020304" pitchFamily="18" charset="0"/>
              </a:defRPr>
            </a:lvl4pPr>
            <a:lvl5pPr defTabSz="852488">
              <a:defRPr sz="2400">
                <a:solidFill>
                  <a:schemeClr val="tx1"/>
                </a:solidFill>
                <a:latin typeface="Times New Roman" panose="02020603050405020304" pitchFamily="18" charset="0"/>
              </a:defRPr>
            </a:lvl5pPr>
            <a:lvl6pPr marL="457200" defTabSz="852488" fontAlgn="base">
              <a:spcBef>
                <a:spcPct val="0"/>
              </a:spcBef>
              <a:spcAft>
                <a:spcPct val="0"/>
              </a:spcAft>
              <a:defRPr sz="2400">
                <a:solidFill>
                  <a:schemeClr val="tx1"/>
                </a:solidFill>
                <a:latin typeface="Times New Roman" panose="02020603050405020304" pitchFamily="18" charset="0"/>
              </a:defRPr>
            </a:lvl6pPr>
            <a:lvl7pPr marL="914400" defTabSz="852488" fontAlgn="base">
              <a:spcBef>
                <a:spcPct val="0"/>
              </a:spcBef>
              <a:spcAft>
                <a:spcPct val="0"/>
              </a:spcAft>
              <a:defRPr sz="2400">
                <a:solidFill>
                  <a:schemeClr val="tx1"/>
                </a:solidFill>
                <a:latin typeface="Times New Roman" panose="02020603050405020304" pitchFamily="18" charset="0"/>
              </a:defRPr>
            </a:lvl7pPr>
            <a:lvl8pPr marL="1371600" defTabSz="852488" fontAlgn="base">
              <a:spcBef>
                <a:spcPct val="0"/>
              </a:spcBef>
              <a:spcAft>
                <a:spcPct val="0"/>
              </a:spcAft>
              <a:defRPr sz="2400">
                <a:solidFill>
                  <a:schemeClr val="tx1"/>
                </a:solidFill>
                <a:latin typeface="Times New Roman" panose="02020603050405020304" pitchFamily="18" charset="0"/>
              </a:defRPr>
            </a:lvl8pPr>
            <a:lvl9pPr marL="1828800" defTabSz="852488" fontAlgn="base">
              <a:spcBef>
                <a:spcPct val="0"/>
              </a:spcBef>
              <a:spcAft>
                <a:spcPct val="0"/>
              </a:spcAft>
              <a:defRPr sz="2400">
                <a:solidFill>
                  <a:schemeClr val="tx1"/>
                </a:solidFill>
                <a:latin typeface="Times New Roman" panose="02020603050405020304" pitchFamily="18" charset="0"/>
              </a:defRPr>
            </a:lvl9pPr>
          </a:lstStyle>
          <a:p>
            <a:pPr algn="ctr" eaLnBrk="0" hangingPunct="0">
              <a:lnSpc>
                <a:spcPts val="3175"/>
              </a:lnSpc>
            </a:pPr>
            <a:r>
              <a:rPr lang="it-IT" altLang="en-US" sz="3200" dirty="0">
                <a:solidFill>
                  <a:srgbClr val="003399"/>
                </a:solidFill>
                <a:latin typeface="Constantia" pitchFamily="18" charset="0"/>
              </a:rPr>
              <a:t>I danni cronici da fumo</a:t>
            </a:r>
          </a:p>
        </p:txBody>
      </p:sp>
      <p:sp>
        <p:nvSpPr>
          <p:cNvPr id="225284" name="Text Box 4">
            <a:extLst>
              <a:ext uri="{FF2B5EF4-FFF2-40B4-BE49-F238E27FC236}">
                <a16:creationId xmlns:a16="http://schemas.microsoft.com/office/drawing/2014/main" id="{59E0DEC2-C404-2EBA-B70E-DF0B995CF5A8}"/>
              </a:ext>
            </a:extLst>
          </p:cNvPr>
          <p:cNvSpPr txBox="1">
            <a:spLocks noChangeArrowheads="1"/>
          </p:cNvSpPr>
          <p:nvPr/>
        </p:nvSpPr>
        <p:spPr bwMode="auto">
          <a:xfrm>
            <a:off x="251520" y="6381328"/>
            <a:ext cx="811688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lnSpc>
                <a:spcPts val="1200"/>
              </a:lnSpc>
            </a:pPr>
            <a:r>
              <a:rPr lang="it-IT" altLang="en-US" sz="1000" i="1" dirty="0" err="1">
                <a:latin typeface="Arial" panose="020B0604020202020204" pitchFamily="34" charset="0"/>
                <a:ea typeface="Arial Unicode MS" panose="020B0604020202020204" pitchFamily="34" charset="-128"/>
                <a:cs typeface="Arial Unicode MS" panose="020B0604020202020204" pitchFamily="34" charset="-128"/>
              </a:rPr>
              <a:t>Doll</a:t>
            </a:r>
            <a:r>
              <a:rPr lang="it-IT" altLang="en-US" sz="1000" i="1" dirty="0">
                <a:latin typeface="Arial" panose="020B0604020202020204" pitchFamily="34" charset="0"/>
                <a:ea typeface="Arial Unicode MS" panose="020B0604020202020204" pitchFamily="34" charset="-128"/>
                <a:cs typeface="Arial Unicode MS" panose="020B0604020202020204" pitchFamily="34" charset="-128"/>
              </a:rPr>
              <a:t> R, </a:t>
            </a:r>
            <a:r>
              <a:rPr lang="it-IT" altLang="en-US" sz="1000" i="1" dirty="0" err="1">
                <a:latin typeface="Arial" panose="020B0604020202020204" pitchFamily="34" charset="0"/>
                <a:ea typeface="Arial Unicode MS" panose="020B0604020202020204" pitchFamily="34" charset="-128"/>
                <a:cs typeface="Arial Unicode MS" panose="020B0604020202020204" pitchFamily="34" charset="-128"/>
              </a:rPr>
              <a:t>Crofton</a:t>
            </a:r>
            <a:r>
              <a:rPr lang="it-IT" altLang="en-US" sz="1000" i="1" dirty="0">
                <a:latin typeface="Arial" panose="020B0604020202020204" pitchFamily="34" charset="0"/>
                <a:ea typeface="Arial Unicode MS" panose="020B0604020202020204" pitchFamily="34" charset="-128"/>
                <a:cs typeface="Arial Unicode MS" panose="020B0604020202020204" pitchFamily="34" charset="-128"/>
              </a:rPr>
              <a:t> </a:t>
            </a:r>
            <a:r>
              <a:rPr lang="it-IT" altLang="en-US" sz="1000" i="1" dirty="0" err="1">
                <a:latin typeface="Arial" panose="020B0604020202020204" pitchFamily="34" charset="0"/>
                <a:ea typeface="Arial Unicode MS" panose="020B0604020202020204" pitchFamily="34" charset="-128"/>
                <a:cs typeface="Arial Unicode MS" panose="020B0604020202020204" pitchFamily="34" charset="-128"/>
              </a:rPr>
              <a:t>J.Tobacco</a:t>
            </a:r>
            <a:r>
              <a:rPr lang="it-IT" altLang="en-US" sz="1000" i="1" dirty="0">
                <a:latin typeface="Arial" panose="020B0604020202020204" pitchFamily="34" charset="0"/>
                <a:ea typeface="Arial Unicode MS" panose="020B0604020202020204" pitchFamily="34" charset="-128"/>
                <a:cs typeface="Arial Unicode MS" panose="020B0604020202020204" pitchFamily="34" charset="-128"/>
              </a:rPr>
              <a:t> and </a:t>
            </a:r>
            <a:r>
              <a:rPr lang="it-IT" altLang="en-US" sz="1000" i="1" dirty="0" err="1">
                <a:latin typeface="Arial" panose="020B0604020202020204" pitchFamily="34" charset="0"/>
                <a:ea typeface="Arial Unicode MS" panose="020B0604020202020204" pitchFamily="34" charset="-128"/>
                <a:cs typeface="Arial Unicode MS" panose="020B0604020202020204" pitchFamily="34" charset="-128"/>
              </a:rPr>
              <a:t>health</a:t>
            </a:r>
            <a:r>
              <a:rPr lang="it-IT" altLang="en-US" sz="1000" i="1" dirty="0">
                <a:latin typeface="Arial" panose="020B0604020202020204" pitchFamily="34" charset="0"/>
                <a:ea typeface="Arial Unicode MS" panose="020B0604020202020204" pitchFamily="34" charset="-128"/>
                <a:cs typeface="Arial Unicode MS" panose="020B0604020202020204" pitchFamily="34" charset="-128"/>
              </a:rPr>
              <a:t>. </a:t>
            </a:r>
            <a:r>
              <a:rPr lang="it-IT" altLang="en-US" sz="1000" i="1" dirty="0" err="1">
                <a:latin typeface="Arial" panose="020B0604020202020204" pitchFamily="34" charset="0"/>
                <a:ea typeface="Arial Unicode MS" panose="020B0604020202020204" pitchFamily="34" charset="-128"/>
                <a:cs typeface="Arial Unicode MS" panose="020B0604020202020204" pitchFamily="34" charset="-128"/>
              </a:rPr>
              <a:t>British</a:t>
            </a:r>
            <a:r>
              <a:rPr lang="it-IT" altLang="en-US" sz="1000" i="1" dirty="0">
                <a:latin typeface="Arial" panose="020B0604020202020204" pitchFamily="34" charset="0"/>
                <a:ea typeface="Arial Unicode MS" panose="020B0604020202020204" pitchFamily="34" charset="-128"/>
                <a:cs typeface="Arial Unicode MS" panose="020B0604020202020204" pitchFamily="34" charset="-128"/>
              </a:rPr>
              <a:t> </a:t>
            </a:r>
            <a:r>
              <a:rPr lang="it-IT" altLang="en-US" sz="1000" i="1" dirty="0" err="1">
                <a:latin typeface="Arial" panose="020B0604020202020204" pitchFamily="34" charset="0"/>
                <a:ea typeface="Arial Unicode MS" panose="020B0604020202020204" pitchFamily="34" charset="-128"/>
                <a:cs typeface="Arial Unicode MS" panose="020B0604020202020204" pitchFamily="34" charset="-128"/>
              </a:rPr>
              <a:t>Medical</a:t>
            </a:r>
            <a:r>
              <a:rPr lang="it-IT" altLang="en-US" sz="1000" i="1" dirty="0">
                <a:latin typeface="Arial" panose="020B0604020202020204" pitchFamily="34" charset="0"/>
                <a:ea typeface="Arial Unicode MS" panose="020B0604020202020204" pitchFamily="34" charset="-128"/>
                <a:cs typeface="Arial Unicode MS" panose="020B0604020202020204" pitchFamily="34" charset="-128"/>
              </a:rPr>
              <a:t> </a:t>
            </a:r>
            <a:r>
              <a:rPr lang="it-IT" altLang="en-US" sz="1000" i="1" dirty="0" err="1">
                <a:latin typeface="Arial" panose="020B0604020202020204" pitchFamily="34" charset="0"/>
                <a:ea typeface="Arial Unicode MS" panose="020B0604020202020204" pitchFamily="34" charset="-128"/>
                <a:cs typeface="Arial Unicode MS" panose="020B0604020202020204" pitchFamily="34" charset="-128"/>
              </a:rPr>
              <a:t>Bulletin</a:t>
            </a:r>
            <a:r>
              <a:rPr lang="it-IT" altLang="en-US" sz="1000" i="1" dirty="0">
                <a:latin typeface="Arial" panose="020B0604020202020204" pitchFamily="34" charset="0"/>
                <a:ea typeface="Arial Unicode MS" panose="020B0604020202020204" pitchFamily="34" charset="-128"/>
                <a:cs typeface="Arial Unicode MS" panose="020B0604020202020204" pitchFamily="34" charset="-128"/>
              </a:rPr>
              <a:t> 1996; 52: 3-11</a:t>
            </a:r>
          </a:p>
        </p:txBody>
      </p:sp>
      <p:pic>
        <p:nvPicPr>
          <p:cNvPr id="225285" name="Picture 5">
            <a:extLst>
              <a:ext uri="{FF2B5EF4-FFF2-40B4-BE49-F238E27FC236}">
                <a16:creationId xmlns:a16="http://schemas.microsoft.com/office/drawing/2014/main" id="{F3A38A88-F6DB-7E67-3020-B479F03223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501008"/>
            <a:ext cx="3600400" cy="2761034"/>
          </a:xfrm>
          <a:prstGeom prst="rect">
            <a:avLst/>
          </a:prstGeom>
          <a:noFill/>
          <a:ln w="12700">
            <a:solidFill>
              <a:srgbClr val="000000"/>
            </a:solidFill>
            <a:miter lim="800000"/>
            <a:headEnd/>
            <a:tailEnd/>
          </a:ln>
          <a:effectLst>
            <a:outerShdw dist="161645"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pic>
        <p:nvPicPr>
          <p:cNvPr id="2" name="Audio 1">
            <a:hlinkClick r:id="" action="ppaction://media"/>
            <a:extLst>
              <a:ext uri="{FF2B5EF4-FFF2-40B4-BE49-F238E27FC236}">
                <a16:creationId xmlns:a16="http://schemas.microsoft.com/office/drawing/2014/main" id="{852DAD99-8FB2-6277-45D9-1F78DB26F6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243"/>
    </mc:Choice>
    <mc:Fallback>
      <p:transition spd="slow" advTm="2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a:extLst>
              <a:ext uri="{FF2B5EF4-FFF2-40B4-BE49-F238E27FC236}">
                <a16:creationId xmlns:a16="http://schemas.microsoft.com/office/drawing/2014/main" id="{46F4A8D3-9D3E-0213-070E-1565179A41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2578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1" name="Text Box 3">
            <a:extLst>
              <a:ext uri="{FF2B5EF4-FFF2-40B4-BE49-F238E27FC236}">
                <a16:creationId xmlns:a16="http://schemas.microsoft.com/office/drawing/2014/main" id="{77A178EA-2336-C0E7-F9C2-A21F1B400F6C}"/>
              </a:ext>
            </a:extLst>
          </p:cNvPr>
          <p:cNvSpPr txBox="1">
            <a:spLocks noChangeArrowheads="1"/>
          </p:cNvSpPr>
          <p:nvPr/>
        </p:nvSpPr>
        <p:spPr bwMode="auto">
          <a:xfrm>
            <a:off x="5257800" y="620713"/>
            <a:ext cx="3733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it-IT" altLang="en-US" b="1" dirty="0">
                <a:solidFill>
                  <a:srgbClr val="FF0000"/>
                </a:solidFill>
              </a:rPr>
              <a:t>PRINCIPALI</a:t>
            </a:r>
          </a:p>
          <a:p>
            <a:pPr algn="ctr" eaLnBrk="0" hangingPunct="0">
              <a:spcBef>
                <a:spcPct val="50000"/>
              </a:spcBef>
            </a:pPr>
            <a:r>
              <a:rPr lang="it-IT" altLang="en-US" b="1" dirty="0">
                <a:solidFill>
                  <a:srgbClr val="FF0000"/>
                </a:solidFill>
              </a:rPr>
              <a:t>PATOLOGIE</a:t>
            </a:r>
          </a:p>
          <a:p>
            <a:pPr algn="ctr" eaLnBrk="0" hangingPunct="0">
              <a:spcBef>
                <a:spcPct val="50000"/>
              </a:spcBef>
            </a:pPr>
            <a:r>
              <a:rPr lang="it-IT" altLang="en-US" b="1" dirty="0">
                <a:solidFill>
                  <a:srgbClr val="FF0000"/>
                </a:solidFill>
              </a:rPr>
              <a:t>FUMO-CORRELATE</a:t>
            </a:r>
            <a:endParaRPr lang="it-IT" altLang="en-US" dirty="0">
              <a:solidFill>
                <a:srgbClr val="003399"/>
              </a:solidFill>
            </a:endParaRPr>
          </a:p>
          <a:p>
            <a:pPr eaLnBrk="0" hangingPunct="0">
              <a:spcBef>
                <a:spcPct val="50000"/>
              </a:spcBef>
            </a:pPr>
            <a:endParaRPr lang="it-IT" altLang="en-US" dirty="0">
              <a:solidFill>
                <a:srgbClr val="003399"/>
              </a:solidFill>
            </a:endParaRPr>
          </a:p>
          <a:p>
            <a:pPr eaLnBrk="0" hangingPunct="0">
              <a:spcBef>
                <a:spcPct val="50000"/>
              </a:spcBef>
            </a:pPr>
            <a:r>
              <a:rPr lang="it-IT" altLang="en-US" dirty="0">
                <a:solidFill>
                  <a:srgbClr val="003399"/>
                </a:solidFill>
              </a:rPr>
              <a:t>non solo …</a:t>
            </a:r>
          </a:p>
          <a:p>
            <a:pPr eaLnBrk="0" hangingPunct="0">
              <a:spcBef>
                <a:spcPct val="50000"/>
              </a:spcBef>
            </a:pPr>
            <a:r>
              <a:rPr lang="it-IT" altLang="en-US" dirty="0">
                <a:solidFill>
                  <a:srgbClr val="003399"/>
                </a:solidFill>
              </a:rPr>
              <a:t>polmonari  </a:t>
            </a:r>
          </a:p>
          <a:p>
            <a:pPr eaLnBrk="0" hangingPunct="0">
              <a:spcBef>
                <a:spcPct val="50000"/>
              </a:spcBef>
            </a:pPr>
            <a:r>
              <a:rPr lang="it-IT" altLang="en-US" dirty="0">
                <a:solidFill>
                  <a:srgbClr val="003399"/>
                </a:solidFill>
              </a:rPr>
              <a:t>cardiovascolari, </a:t>
            </a:r>
          </a:p>
          <a:p>
            <a:pPr eaLnBrk="0" hangingPunct="0">
              <a:spcBef>
                <a:spcPct val="50000"/>
              </a:spcBef>
            </a:pPr>
            <a:r>
              <a:rPr lang="it-IT" altLang="en-US" dirty="0">
                <a:solidFill>
                  <a:srgbClr val="003399"/>
                </a:solidFill>
              </a:rPr>
              <a:t>neoplastiche …</a:t>
            </a:r>
          </a:p>
          <a:p>
            <a:pPr eaLnBrk="0" hangingPunct="0">
              <a:spcBef>
                <a:spcPct val="50000"/>
              </a:spcBef>
            </a:pPr>
            <a:r>
              <a:rPr lang="it-IT" altLang="en-US" dirty="0">
                <a:solidFill>
                  <a:srgbClr val="003399"/>
                </a:solidFill>
              </a:rPr>
              <a:t>ma </a:t>
            </a:r>
            <a:r>
              <a:rPr lang="it-IT" altLang="en-US" dirty="0" err="1">
                <a:solidFill>
                  <a:srgbClr val="003399"/>
                </a:solidFill>
              </a:rPr>
              <a:t>anche…</a:t>
            </a:r>
            <a:endParaRPr lang="it-IT" altLang="en-US" dirty="0">
              <a:solidFill>
                <a:srgbClr val="003399"/>
              </a:solidFill>
            </a:endParaRPr>
          </a:p>
          <a:p>
            <a:pPr eaLnBrk="0" hangingPunct="0">
              <a:spcBef>
                <a:spcPct val="50000"/>
              </a:spcBef>
            </a:pPr>
            <a:r>
              <a:rPr lang="it-IT" altLang="en-US" dirty="0" err="1">
                <a:solidFill>
                  <a:srgbClr val="003399"/>
                </a:solidFill>
              </a:rPr>
              <a:t>….cutanee</a:t>
            </a:r>
            <a:r>
              <a:rPr lang="it-IT" altLang="en-US" dirty="0">
                <a:solidFill>
                  <a:srgbClr val="003399"/>
                </a:solidFill>
              </a:rPr>
              <a:t>!</a:t>
            </a:r>
          </a:p>
        </p:txBody>
      </p:sp>
      <p:pic>
        <p:nvPicPr>
          <p:cNvPr id="16386" name="Picture 2"/>
          <p:cNvPicPr>
            <a:picLocks noChangeAspect="1" noChangeArrowheads="1"/>
          </p:cNvPicPr>
          <p:nvPr/>
        </p:nvPicPr>
        <p:blipFill>
          <a:blip r:embed="rId5" cstate="print"/>
          <a:srcRect/>
          <a:stretch>
            <a:fillRect/>
          </a:stretch>
        </p:blipFill>
        <p:spPr bwMode="auto">
          <a:xfrm>
            <a:off x="7020272" y="3573016"/>
            <a:ext cx="1760537" cy="2987675"/>
          </a:xfrm>
          <a:prstGeom prst="rect">
            <a:avLst/>
          </a:prstGeom>
          <a:noFill/>
          <a:ln w="9525">
            <a:noFill/>
            <a:miter lim="800000"/>
            <a:headEnd/>
            <a:tailEnd/>
          </a:ln>
          <a:effectLst/>
        </p:spPr>
      </p:pic>
      <p:pic>
        <p:nvPicPr>
          <p:cNvPr id="2" name="Audio 1">
            <a:hlinkClick r:id="" action="ppaction://media"/>
            <a:extLst>
              <a:ext uri="{FF2B5EF4-FFF2-40B4-BE49-F238E27FC236}">
                <a16:creationId xmlns:a16="http://schemas.microsoft.com/office/drawing/2014/main" id="{155125ED-E47A-65C2-D9A5-94E1BF9957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89"/>
    </mc:Choice>
    <mc:Fallback>
      <p:transition spd="slow" advTm="14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a:t>FUMO PASSIVO</a:t>
            </a:r>
          </a:p>
        </p:txBody>
      </p:sp>
      <p:pic>
        <p:nvPicPr>
          <p:cNvPr id="5" name="Segnaposto contenuto 4" descr="fumo-passivo.jpg"/>
          <p:cNvPicPr>
            <a:picLocks noGrp="1" noChangeAspect="1"/>
          </p:cNvPicPr>
          <p:nvPr>
            <p:ph sz="half" idx="1"/>
          </p:nvPr>
        </p:nvPicPr>
        <p:blipFill>
          <a:blip r:embed="rId4" cstate="print"/>
          <a:stretch>
            <a:fillRect/>
          </a:stretch>
        </p:blipFill>
        <p:spPr>
          <a:xfrm>
            <a:off x="457200" y="2794984"/>
            <a:ext cx="4038600" cy="2685669"/>
          </a:xfrm>
        </p:spPr>
      </p:pic>
      <p:sp>
        <p:nvSpPr>
          <p:cNvPr id="4" name="Segnaposto contenuto 3"/>
          <p:cNvSpPr>
            <a:spLocks noGrp="1"/>
          </p:cNvSpPr>
          <p:nvPr>
            <p:ph sz="half" idx="2"/>
          </p:nvPr>
        </p:nvSpPr>
        <p:spPr/>
        <p:txBody>
          <a:bodyPr>
            <a:normAutofit fontScale="62500" lnSpcReduction="20000"/>
          </a:bodyPr>
          <a:lstStyle/>
          <a:p>
            <a:pPr algn="ctr">
              <a:buNone/>
            </a:pPr>
            <a:r>
              <a:rPr lang="it-IT" b="1" u="sng" dirty="0"/>
              <a:t>Fumo passivo significa:</a:t>
            </a:r>
          </a:p>
          <a:p>
            <a:r>
              <a:rPr lang="it-IT" dirty="0"/>
              <a:t> 1) esposizione a fumo di seconda o terza mano dopo la nascita, respirando aria che contiene sostanze tossiche che risultano dalla combustione dei prodotti del tabacco;</a:t>
            </a:r>
          </a:p>
          <a:p>
            <a:r>
              <a:rPr lang="it-IT" dirty="0"/>
              <a:t> 2) esposizione nell’utero a sangue materno contaminato dalla combustione degli stessi prodotti.</a:t>
            </a:r>
          </a:p>
          <a:p>
            <a:pPr algn="ctr">
              <a:buNone/>
            </a:pPr>
            <a:r>
              <a:rPr lang="it-IT" dirty="0"/>
              <a:t> </a:t>
            </a:r>
            <a:r>
              <a:rPr lang="it-IT" b="1" dirty="0">
                <a:solidFill>
                  <a:srgbClr val="FF0000"/>
                </a:solidFill>
              </a:rPr>
              <a:t>Fumo di seconda mano (SHS) o fumo di tabacco ambientale (ETS) </a:t>
            </a:r>
          </a:p>
          <a:p>
            <a:pPr>
              <a:buNone/>
            </a:pPr>
            <a:r>
              <a:rPr lang="it-IT" dirty="0"/>
              <a:t>è il nome attribuito alla miscela di “fumo principale” (proveniente dall’espirato di un fumatore) e “fumo collaterale” (emesso dal tabacco che brucia tra un’aspirazione della sigaretta e l’altra), contaminanti immessi nell’aria durante l’aspirazione e che diffondono attraverso la parte cartacea della sigaretta e attraverso la bocca tra le aspirazioni.</a:t>
            </a:r>
          </a:p>
        </p:txBody>
      </p:sp>
      <p:pic>
        <p:nvPicPr>
          <p:cNvPr id="3" name="Audio 2">
            <a:hlinkClick r:id="" action="ppaction://media"/>
            <a:extLst>
              <a:ext uri="{FF2B5EF4-FFF2-40B4-BE49-F238E27FC236}">
                <a16:creationId xmlns:a16="http://schemas.microsoft.com/office/drawing/2014/main" id="{270AD774-0662-6631-5E7F-7C7590BD9F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905"/>
    </mc:Choice>
    <mc:Fallback>
      <p:transition spd="slow" advTm="6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a:t>FUMO PASSIVO</a:t>
            </a:r>
          </a:p>
        </p:txBody>
      </p:sp>
      <p:sp>
        <p:nvSpPr>
          <p:cNvPr id="3" name="Segnaposto testo 2"/>
          <p:cNvSpPr>
            <a:spLocks noGrp="1"/>
          </p:cNvSpPr>
          <p:nvPr>
            <p:ph type="body" idx="1"/>
          </p:nvPr>
        </p:nvSpPr>
        <p:spPr/>
        <p:txBody>
          <a:bodyPr/>
          <a:lstStyle/>
          <a:p>
            <a:r>
              <a:rPr lang="it-IT" dirty="0"/>
              <a:t>FUMO PRINCIPALE</a:t>
            </a:r>
          </a:p>
        </p:txBody>
      </p:sp>
      <p:sp>
        <p:nvSpPr>
          <p:cNvPr id="4" name="Segnaposto testo 3"/>
          <p:cNvSpPr>
            <a:spLocks noGrp="1"/>
          </p:cNvSpPr>
          <p:nvPr>
            <p:ph type="body" sz="half" idx="3"/>
          </p:nvPr>
        </p:nvSpPr>
        <p:spPr/>
        <p:txBody>
          <a:bodyPr/>
          <a:lstStyle/>
          <a:p>
            <a:r>
              <a:rPr lang="it-IT" dirty="0"/>
              <a:t>FUMO COLLATERALE</a:t>
            </a:r>
          </a:p>
        </p:txBody>
      </p:sp>
      <p:sp>
        <p:nvSpPr>
          <p:cNvPr id="5" name="Segnaposto contenuto 4"/>
          <p:cNvSpPr>
            <a:spLocks noGrp="1"/>
          </p:cNvSpPr>
          <p:nvPr>
            <p:ph sz="quarter" idx="2"/>
          </p:nvPr>
        </p:nvSpPr>
        <p:spPr/>
        <p:txBody>
          <a:bodyPr>
            <a:normAutofit/>
          </a:bodyPr>
          <a:lstStyle/>
          <a:p>
            <a:r>
              <a:rPr lang="it-IT" dirty="0"/>
              <a:t>La maggior parte dei composti presenti nel fumo principale si forma durante la combustione.</a:t>
            </a:r>
          </a:p>
          <a:p>
            <a:r>
              <a:rPr lang="it-IT" dirty="0"/>
              <a:t>si origina durante l’inalazione a una temperatura di circa 800 - 900°C, .</a:t>
            </a:r>
          </a:p>
          <a:p>
            <a:r>
              <a:rPr lang="it-IT" dirty="0"/>
              <a:t>Ha un pH di 6.0 – 6.7, </a:t>
            </a:r>
          </a:p>
        </p:txBody>
      </p:sp>
      <p:sp>
        <p:nvSpPr>
          <p:cNvPr id="6" name="Segnaposto contenuto 5"/>
          <p:cNvSpPr>
            <a:spLocks noGrp="1"/>
          </p:cNvSpPr>
          <p:nvPr>
            <p:ph sz="quarter" idx="4"/>
          </p:nvPr>
        </p:nvSpPr>
        <p:spPr/>
        <p:txBody>
          <a:bodyPr/>
          <a:lstStyle/>
          <a:p>
            <a:r>
              <a:rPr lang="it-IT" dirty="0"/>
              <a:t>Si origina ad una temperatura di circa 600°</a:t>
            </a:r>
          </a:p>
          <a:p>
            <a:r>
              <a:rPr lang="it-IT" dirty="0"/>
              <a:t>Ha un pH 6.7-7.5</a:t>
            </a:r>
          </a:p>
          <a:p>
            <a:r>
              <a:rPr lang="it-IT" dirty="0"/>
              <a:t>Il processo di combustione che genera il fumo collaterale produce particolati (PM) di dimensioni molto inferiori con molti </a:t>
            </a:r>
            <a:r>
              <a:rPr lang="it-IT" dirty="0" err="1"/>
              <a:t>carcinogeni</a:t>
            </a:r>
            <a:r>
              <a:rPr lang="it-IT" dirty="0"/>
              <a:t> e tossine a concentrazioni più alte.</a:t>
            </a:r>
          </a:p>
        </p:txBody>
      </p:sp>
      <p:pic>
        <p:nvPicPr>
          <p:cNvPr id="7" name="Audio 6">
            <a:hlinkClick r:id="" action="ppaction://media"/>
            <a:extLst>
              <a:ext uri="{FF2B5EF4-FFF2-40B4-BE49-F238E27FC236}">
                <a16:creationId xmlns:a16="http://schemas.microsoft.com/office/drawing/2014/main" id="{BCA1D147-4D21-2337-26B7-B8A63C2491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463"/>
    </mc:Choice>
    <mc:Fallback>
      <p:transition spd="slow" advTm="2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Effetti sulla salute del fumo passivo</a:t>
            </a:r>
          </a:p>
        </p:txBody>
      </p:sp>
      <p:pic>
        <p:nvPicPr>
          <p:cNvPr id="46082" name="Picture 2"/>
          <p:cNvPicPr>
            <a:picLocks noGrp="1" noChangeAspect="1" noChangeArrowheads="1"/>
          </p:cNvPicPr>
          <p:nvPr>
            <p:ph idx="1"/>
          </p:nvPr>
        </p:nvPicPr>
        <p:blipFill>
          <a:blip r:embed="rId4" cstate="print"/>
          <a:srcRect/>
          <a:stretch>
            <a:fillRect/>
          </a:stretch>
        </p:blipFill>
        <p:spPr bwMode="auto">
          <a:xfrm>
            <a:off x="395536" y="2132856"/>
            <a:ext cx="5414953" cy="2034122"/>
          </a:xfrm>
          <a:prstGeom prst="rect">
            <a:avLst/>
          </a:prstGeom>
          <a:noFill/>
          <a:ln w="9525">
            <a:noFill/>
            <a:miter lim="800000"/>
            <a:headEnd/>
            <a:tailEnd/>
          </a:ln>
          <a:effectLst/>
        </p:spPr>
      </p:pic>
      <p:sp>
        <p:nvSpPr>
          <p:cNvPr id="5" name="Rettangolo 4"/>
          <p:cNvSpPr/>
          <p:nvPr/>
        </p:nvSpPr>
        <p:spPr>
          <a:xfrm>
            <a:off x="611560" y="4293096"/>
            <a:ext cx="7992888"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b="1" dirty="0">
                <a:solidFill>
                  <a:srgbClr val="FFFF00"/>
                </a:solidFill>
              </a:rPr>
              <a:t>Il cancro del polmone negli adulti non fumatori</a:t>
            </a:r>
            <a:r>
              <a:rPr lang="it-IT" sz="1200" dirty="0"/>
              <a:t>: Il fumo passivo è considerato un agente causale del cancro del polmone negli adulti; così ETS, dato il peso dell’evidenza, appartiene alla categoria di composti classificati da EPA come </a:t>
            </a:r>
            <a:r>
              <a:rPr lang="it-IT" sz="1200" dirty="0" err="1"/>
              <a:t>carcinogeni</a:t>
            </a:r>
            <a:r>
              <a:rPr lang="it-IT" sz="1200" dirty="0"/>
              <a:t> di gruppo A (umani conosciuti)</a:t>
            </a:r>
          </a:p>
          <a:p>
            <a:pPr algn="ctr"/>
            <a:r>
              <a:rPr lang="it-IT" sz="1400" b="1" dirty="0">
                <a:solidFill>
                  <a:srgbClr val="FFFF00"/>
                </a:solidFill>
              </a:rPr>
              <a:t>Malattie e disturbi respiratori non tumorali :</a:t>
            </a:r>
            <a:r>
              <a:rPr lang="it-IT" sz="1200" dirty="0"/>
              <a:t>L’esposizione dei bambini a ETS da fumo parentale è associato come agente di causa: aumento della prevalenza dei sintomi respiratori di irritazione (tosse, catarro e broncospasmo); aumento della prevalenza di versamento nell’orecchio medio (un segno di otite media); e una lieve riduzione della funzionalità respiratoria, che tuttavia è statisticamente significativa, come può essere confermato misurando le capacità polmonari. In bambini asmatici l’esposizione a ETS viene considerata un agente causale di ulteriori episodi di broncospasmo e di aggravamento della malattia.</a:t>
            </a:r>
          </a:p>
        </p:txBody>
      </p:sp>
      <p:pic>
        <p:nvPicPr>
          <p:cNvPr id="3" name="Audio 2">
            <a:hlinkClick r:id="" action="ppaction://media"/>
            <a:extLst>
              <a:ext uri="{FF2B5EF4-FFF2-40B4-BE49-F238E27FC236}">
                <a16:creationId xmlns:a16="http://schemas.microsoft.com/office/drawing/2014/main" id="{3BA188A8-9645-E9AD-50CE-6BA4D74A12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101"/>
    </mc:Choice>
    <mc:Fallback>
      <p:transition spd="slow" advTm="6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DANNI DA FUMO PASSIVO</a:t>
            </a:r>
          </a:p>
        </p:txBody>
      </p:sp>
      <p:pic>
        <p:nvPicPr>
          <p:cNvPr id="47106" name="Picture 2"/>
          <p:cNvPicPr>
            <a:picLocks noGrp="1" noChangeAspect="1" noChangeArrowheads="1"/>
          </p:cNvPicPr>
          <p:nvPr>
            <p:ph idx="1"/>
          </p:nvPr>
        </p:nvPicPr>
        <p:blipFill>
          <a:blip r:embed="rId4" cstate="print"/>
          <a:srcRect/>
          <a:stretch>
            <a:fillRect/>
          </a:stretch>
        </p:blipFill>
        <p:spPr bwMode="auto">
          <a:xfrm>
            <a:off x="1115616" y="2276872"/>
            <a:ext cx="5440343" cy="4104455"/>
          </a:xfrm>
          <a:prstGeom prst="rect">
            <a:avLst/>
          </a:prstGeom>
          <a:noFill/>
          <a:ln w="9525">
            <a:noFill/>
            <a:miter lim="800000"/>
            <a:headEnd/>
            <a:tailEnd/>
          </a:ln>
          <a:effectLst/>
        </p:spPr>
      </p:pic>
      <p:sp>
        <p:nvSpPr>
          <p:cNvPr id="4" name="Ovale 3"/>
          <p:cNvSpPr/>
          <p:nvPr/>
        </p:nvSpPr>
        <p:spPr>
          <a:xfrm>
            <a:off x="1907704" y="2564904"/>
            <a:ext cx="79208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4788024" y="2492896"/>
            <a:ext cx="100811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Audio 2">
            <a:hlinkClick r:id="" action="ppaction://media"/>
            <a:extLst>
              <a:ext uri="{FF2B5EF4-FFF2-40B4-BE49-F238E27FC236}">
                <a16:creationId xmlns:a16="http://schemas.microsoft.com/office/drawing/2014/main" id="{9A35C588-B558-867F-8089-20DB0AD34C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43"/>
    </mc:Choice>
    <mc:Fallback>
      <p:transition spd="slow" advTm="7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a:t>Fumo e patologie respiratorie</a:t>
            </a:r>
          </a:p>
        </p:txBody>
      </p:sp>
      <p:pic>
        <p:nvPicPr>
          <p:cNvPr id="9218" name="Picture 2"/>
          <p:cNvPicPr>
            <a:picLocks noGrp="1" noChangeAspect="1" noChangeArrowheads="1"/>
          </p:cNvPicPr>
          <p:nvPr>
            <p:ph idx="1"/>
          </p:nvPr>
        </p:nvPicPr>
        <p:blipFill>
          <a:blip r:embed="rId4" cstate="print"/>
          <a:srcRect/>
          <a:stretch>
            <a:fillRect/>
          </a:stretch>
        </p:blipFill>
        <p:spPr bwMode="auto">
          <a:xfrm>
            <a:off x="323528" y="1844824"/>
            <a:ext cx="5285481" cy="3212900"/>
          </a:xfrm>
          <a:prstGeom prst="rect">
            <a:avLst/>
          </a:prstGeom>
          <a:noFill/>
          <a:ln w="9525">
            <a:noFill/>
            <a:miter lim="800000"/>
            <a:headEnd/>
            <a:tailEnd/>
          </a:ln>
          <a:effectLst/>
        </p:spPr>
      </p:pic>
      <p:sp>
        <p:nvSpPr>
          <p:cNvPr id="7" name="Rettangolo 6"/>
          <p:cNvSpPr/>
          <p:nvPr/>
        </p:nvSpPr>
        <p:spPr>
          <a:xfrm>
            <a:off x="6084168" y="2348880"/>
            <a:ext cx="2808312"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Quattro malattie respiratorie sono nella lista delle 10 cause principali di mortalità</a:t>
            </a:r>
          </a:p>
        </p:txBody>
      </p:sp>
      <p:sp>
        <p:nvSpPr>
          <p:cNvPr id="8" name="Rettangolo 7"/>
          <p:cNvSpPr/>
          <p:nvPr/>
        </p:nvSpPr>
        <p:spPr>
          <a:xfrm>
            <a:off x="323528" y="2852936"/>
            <a:ext cx="2160240" cy="216024"/>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395536" y="3068960"/>
            <a:ext cx="576064" cy="216024"/>
          </a:xfrm>
          <a:prstGeom prst="rect">
            <a:avLst/>
          </a:prstGeom>
          <a:solidFill>
            <a:srgbClr val="FFFF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395536" y="3789040"/>
            <a:ext cx="1872208" cy="216024"/>
          </a:xfrm>
          <a:prstGeom prst="rect">
            <a:avLst/>
          </a:prstGeom>
          <a:solidFill>
            <a:srgbClr val="FFFF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395536" y="4005064"/>
            <a:ext cx="936104" cy="216024"/>
          </a:xfrm>
          <a:prstGeom prst="rect">
            <a:avLst/>
          </a:prstGeom>
          <a:solidFill>
            <a:srgbClr val="FFFF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6156176" y="3645024"/>
            <a:ext cx="2736304"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Queste malattie causano 1/6 dei decessi e 1/10 dell’attesa di vita perduta a causa della disabilità</a:t>
            </a:r>
          </a:p>
        </p:txBody>
      </p:sp>
      <p:pic>
        <p:nvPicPr>
          <p:cNvPr id="13" name="Picture 2">
            <a:extLst>
              <a:ext uri="{FF2B5EF4-FFF2-40B4-BE49-F238E27FC236}">
                <a16:creationId xmlns:a16="http://schemas.microsoft.com/office/drawing/2014/main" id="{B747893E-CE96-3AD6-115F-96C5AA62F3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4941168"/>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3E893BB-F275-A113-2DB4-485BF37EED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844"/>
    </mc:Choice>
    <mc:Fallback>
      <p:transition spd="slow" advTm="2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descr="bpco.jpg"/>
          <p:cNvPicPr>
            <a:picLocks noGrp="1" noChangeAspect="1"/>
          </p:cNvPicPr>
          <p:nvPr>
            <p:ph idx="1"/>
          </p:nvPr>
        </p:nvPicPr>
        <p:blipFill>
          <a:blip r:embed="rId4" cstate="print"/>
          <a:stretch>
            <a:fillRect/>
          </a:stretch>
        </p:blipFill>
        <p:spPr>
          <a:xfrm>
            <a:off x="251520" y="3861048"/>
            <a:ext cx="5400600" cy="2996952"/>
          </a:xfrm>
        </p:spPr>
      </p:pic>
      <p:pic>
        <p:nvPicPr>
          <p:cNvPr id="6" name="Picture 3"/>
          <p:cNvPicPr>
            <a:picLocks noChangeAspect="1" noChangeArrowheads="1"/>
          </p:cNvPicPr>
          <p:nvPr/>
        </p:nvPicPr>
        <p:blipFill>
          <a:blip r:embed="rId5" cstate="print"/>
          <a:srcRect/>
          <a:stretch>
            <a:fillRect/>
          </a:stretch>
        </p:blipFill>
        <p:spPr bwMode="auto">
          <a:xfrm>
            <a:off x="179388" y="260351"/>
            <a:ext cx="8713787" cy="1800498"/>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251520" y="2132856"/>
            <a:ext cx="8280920" cy="1584176"/>
          </a:xfrm>
          <a:prstGeom prst="rect">
            <a:avLst/>
          </a:prstGeom>
          <a:noFill/>
          <a:ln w="9525">
            <a:solidFill>
              <a:srgbClr val="FF0000"/>
            </a:solidFill>
            <a:miter lim="800000"/>
            <a:headEnd/>
            <a:tailEnd/>
          </a:ln>
        </p:spPr>
      </p:pic>
      <p:sp>
        <p:nvSpPr>
          <p:cNvPr id="8" name="Rettangolo 7"/>
          <p:cNvSpPr/>
          <p:nvPr/>
        </p:nvSpPr>
        <p:spPr>
          <a:xfrm>
            <a:off x="5796136" y="4365104"/>
            <a:ext cx="3096344" cy="165618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it-IT" sz="1600" b="1" dirty="0">
                <a:solidFill>
                  <a:schemeClr val="tx1"/>
                </a:solidFill>
              </a:rPr>
              <a:t>Terza causa di morte nel 2030</a:t>
            </a:r>
          </a:p>
          <a:p>
            <a:pPr algn="ctr">
              <a:buFont typeface="Arial" pitchFamily="34" charset="0"/>
              <a:buChar char="•"/>
            </a:pPr>
            <a:endParaRPr lang="it-IT" sz="1400" b="1" dirty="0">
              <a:solidFill>
                <a:schemeClr val="tx1"/>
              </a:solidFill>
            </a:endParaRPr>
          </a:p>
          <a:p>
            <a:pPr algn="ctr">
              <a:buFont typeface="Arial" pitchFamily="34" charset="0"/>
              <a:buChar char="•"/>
            </a:pPr>
            <a:r>
              <a:rPr lang="it-IT" sz="1600" b="1" dirty="0">
                <a:solidFill>
                  <a:schemeClr val="tx1"/>
                </a:solidFill>
              </a:rPr>
              <a:t>La </a:t>
            </a:r>
            <a:r>
              <a:rPr lang="it-IT" sz="1600" b="1" dirty="0" err="1">
                <a:solidFill>
                  <a:schemeClr val="tx1"/>
                </a:solidFill>
              </a:rPr>
              <a:t>disabilita’</a:t>
            </a:r>
            <a:r>
              <a:rPr lang="it-IT" sz="1600" b="1" dirty="0">
                <a:solidFill>
                  <a:schemeClr val="tx1"/>
                </a:solidFill>
              </a:rPr>
              <a:t> è passata dal nono al quinto posto nel 2020</a:t>
            </a:r>
          </a:p>
          <a:p>
            <a:pPr algn="ctr"/>
            <a:endParaRPr lang="it-IT" sz="1400" b="1" dirty="0">
              <a:solidFill>
                <a:schemeClr val="tx1"/>
              </a:solidFill>
            </a:endParaRPr>
          </a:p>
        </p:txBody>
      </p:sp>
      <p:sp>
        <p:nvSpPr>
          <p:cNvPr id="9" name="Rettangolo 8"/>
          <p:cNvSpPr/>
          <p:nvPr/>
        </p:nvSpPr>
        <p:spPr>
          <a:xfrm>
            <a:off x="251520" y="3356992"/>
            <a:ext cx="1800200" cy="360040"/>
          </a:xfrm>
          <a:prstGeom prst="rect">
            <a:avLst/>
          </a:prstGeom>
          <a:solidFill>
            <a:schemeClr val="accent3">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Audio 2">
            <a:hlinkClick r:id="" action="ppaction://media"/>
            <a:extLst>
              <a:ext uri="{FF2B5EF4-FFF2-40B4-BE49-F238E27FC236}">
                <a16:creationId xmlns:a16="http://schemas.microsoft.com/office/drawing/2014/main" id="{B5CAF9D1-B07A-6E47-1C6B-C7293A1CDE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910"/>
    </mc:Choice>
    <mc:Fallback>
      <p:transition spd="slow" advTm="2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		</a:t>
            </a:r>
            <a:r>
              <a:rPr lang="it-IT" sz="3600" b="1" dirty="0">
                <a:latin typeface="+mn-lt"/>
              </a:rPr>
              <a:t>BPCO</a:t>
            </a:r>
            <a:br>
              <a:rPr lang="it-IT" sz="2200" dirty="0">
                <a:latin typeface="+mn-lt"/>
              </a:rPr>
            </a:br>
            <a:r>
              <a:rPr lang="it-IT" sz="3200" b="1" dirty="0">
                <a:latin typeface="+mn-lt"/>
              </a:rPr>
              <a:t>DEFINIZIONE E CONCETTI GENERALI</a:t>
            </a:r>
          </a:p>
        </p:txBody>
      </p:sp>
      <p:sp>
        <p:nvSpPr>
          <p:cNvPr id="3" name="Segnaposto contenuto 2"/>
          <p:cNvSpPr>
            <a:spLocks noGrp="1"/>
          </p:cNvSpPr>
          <p:nvPr>
            <p:ph sz="half" idx="1"/>
          </p:nvPr>
        </p:nvSpPr>
        <p:spPr>
          <a:xfrm>
            <a:off x="194982" y="1730189"/>
            <a:ext cx="3451045" cy="4311173"/>
          </a:xfrm>
        </p:spPr>
        <p:txBody>
          <a:bodyPr>
            <a:normAutofit fontScale="47500" lnSpcReduction="20000"/>
          </a:bodyPr>
          <a:lstStyle/>
          <a:p>
            <a:pPr>
              <a:buClr>
                <a:srgbClr val="FFCC66"/>
              </a:buClr>
              <a:buNone/>
            </a:pPr>
            <a:endParaRPr lang="en-AU" dirty="0">
              <a:solidFill>
                <a:srgbClr val="424242"/>
              </a:solidFill>
            </a:endParaRPr>
          </a:p>
          <a:p>
            <a:pPr>
              <a:buClr>
                <a:srgbClr val="FFCC66"/>
              </a:buClr>
              <a:buFont typeface="Arial" panose="020B0604020202020204" pitchFamily="34" charset="0"/>
              <a:buChar char="►"/>
            </a:pPr>
            <a:r>
              <a:rPr lang="en-AU" sz="3400" dirty="0">
                <a:cs typeface="Calibri" panose="020F0502020204030204" pitchFamily="34" charset="0"/>
              </a:rPr>
              <a:t>La </a:t>
            </a:r>
            <a:r>
              <a:rPr lang="en-AU" sz="3400" dirty="0" err="1">
                <a:cs typeface="Calibri" panose="020F0502020204030204" pitchFamily="34" charset="0"/>
              </a:rPr>
              <a:t>Broncopneumopatia</a:t>
            </a:r>
            <a:r>
              <a:rPr lang="en-AU" sz="3400" dirty="0">
                <a:cs typeface="Calibri" panose="020F0502020204030204" pitchFamily="34" charset="0"/>
              </a:rPr>
              <a:t> </a:t>
            </a:r>
            <a:r>
              <a:rPr lang="en-AU" sz="3400" dirty="0" err="1">
                <a:cs typeface="Calibri" panose="020F0502020204030204" pitchFamily="34" charset="0"/>
              </a:rPr>
              <a:t>Cronica</a:t>
            </a:r>
            <a:r>
              <a:rPr lang="en-AU" sz="3400" dirty="0">
                <a:cs typeface="Calibri" panose="020F0502020204030204" pitchFamily="34" charset="0"/>
              </a:rPr>
              <a:t> </a:t>
            </a:r>
            <a:r>
              <a:rPr lang="en-AU" sz="3400" dirty="0" err="1">
                <a:cs typeface="Calibri" panose="020F0502020204030204" pitchFamily="34" charset="0"/>
              </a:rPr>
              <a:t>Ostruttiva</a:t>
            </a:r>
            <a:r>
              <a:rPr lang="en-AU" sz="3400" dirty="0">
                <a:cs typeface="Calibri" panose="020F0502020204030204" pitchFamily="34" charset="0"/>
              </a:rPr>
              <a:t> (BPCO) </a:t>
            </a:r>
            <a:r>
              <a:rPr lang="en-AU" sz="3400" b="1" dirty="0">
                <a:cs typeface="Calibri" panose="020F0502020204030204" pitchFamily="34" charset="0"/>
              </a:rPr>
              <a:t>è </a:t>
            </a:r>
            <a:r>
              <a:rPr lang="en-AU" sz="3400" b="1" dirty="0" err="1">
                <a:cs typeface="Calibri" panose="020F0502020204030204" pitchFamily="34" charset="0"/>
              </a:rPr>
              <a:t>una</a:t>
            </a:r>
            <a:r>
              <a:rPr lang="en-AU" sz="3400" b="1" dirty="0">
                <a:cs typeface="Calibri" panose="020F0502020204030204" pitchFamily="34" charset="0"/>
              </a:rPr>
              <a:t> </a:t>
            </a:r>
            <a:r>
              <a:rPr lang="en-AU" sz="3400" b="1" dirty="0" err="1">
                <a:cs typeface="Calibri" panose="020F0502020204030204" pitchFamily="34" charset="0"/>
              </a:rPr>
              <a:t>malattia</a:t>
            </a:r>
            <a:r>
              <a:rPr lang="en-AU" sz="3400" b="1" dirty="0">
                <a:cs typeface="Calibri" panose="020F0502020204030204" pitchFamily="34" charset="0"/>
              </a:rPr>
              <a:t> </a:t>
            </a:r>
            <a:r>
              <a:rPr lang="en-AU" sz="3400" b="1" dirty="0" err="1">
                <a:cs typeface="Calibri" panose="020F0502020204030204" pitchFamily="34" charset="0"/>
              </a:rPr>
              <a:t>comune</a:t>
            </a:r>
            <a:r>
              <a:rPr lang="en-AU" sz="3400" b="1" dirty="0">
                <a:cs typeface="Calibri" panose="020F0502020204030204" pitchFamily="34" charset="0"/>
              </a:rPr>
              <a:t>, </a:t>
            </a:r>
            <a:r>
              <a:rPr lang="en-AU" sz="3400" b="1" dirty="0" err="1">
                <a:cs typeface="Calibri" panose="020F0502020204030204" pitchFamily="34" charset="0"/>
              </a:rPr>
              <a:t>prevenibile</a:t>
            </a:r>
            <a:r>
              <a:rPr lang="en-AU" sz="3400" b="1" dirty="0">
                <a:cs typeface="Calibri" panose="020F0502020204030204" pitchFamily="34" charset="0"/>
              </a:rPr>
              <a:t> e </a:t>
            </a:r>
            <a:r>
              <a:rPr lang="en-AU" sz="3400" b="1" dirty="0" err="1">
                <a:cs typeface="Calibri" panose="020F0502020204030204" pitchFamily="34" charset="0"/>
              </a:rPr>
              <a:t>curabile</a:t>
            </a:r>
            <a:endParaRPr lang="en-AU" sz="3400" dirty="0">
              <a:cs typeface="Calibri" panose="020F0502020204030204" pitchFamily="34" charset="0"/>
            </a:endParaRPr>
          </a:p>
          <a:p>
            <a:pPr>
              <a:buClr>
                <a:srgbClr val="FFCC66"/>
              </a:buClr>
            </a:pPr>
            <a:endParaRPr lang="en-AU" sz="2900" dirty="0">
              <a:cs typeface="Calibri" panose="020F0502020204030204" pitchFamily="34" charset="0"/>
            </a:endParaRPr>
          </a:p>
          <a:p>
            <a:pPr>
              <a:buClr>
                <a:srgbClr val="FFCC66"/>
              </a:buClr>
              <a:buFont typeface="Arial" panose="020B0604020202020204" pitchFamily="34" charset="0"/>
              <a:buChar char="►"/>
            </a:pPr>
            <a:r>
              <a:rPr lang="en-AU" sz="3400" dirty="0">
                <a:cs typeface="Calibri" panose="020F0502020204030204" pitchFamily="34" charset="0"/>
              </a:rPr>
              <a:t>I </a:t>
            </a:r>
            <a:r>
              <a:rPr lang="en-AU" sz="3400" dirty="0" err="1">
                <a:cs typeface="Calibri" panose="020F0502020204030204" pitchFamily="34" charset="0"/>
              </a:rPr>
              <a:t>sintomi</a:t>
            </a:r>
            <a:r>
              <a:rPr lang="en-AU" sz="3400" dirty="0">
                <a:cs typeface="Calibri" panose="020F0502020204030204" pitchFamily="34" charset="0"/>
              </a:rPr>
              <a:t> </a:t>
            </a:r>
            <a:r>
              <a:rPr lang="en-AU" sz="3400" dirty="0" err="1">
                <a:cs typeface="Calibri" panose="020F0502020204030204" pitchFamily="34" charset="0"/>
              </a:rPr>
              <a:t>respiratori</a:t>
            </a:r>
            <a:r>
              <a:rPr lang="en-AU" sz="3400" dirty="0">
                <a:cs typeface="Calibri" panose="020F0502020204030204" pitchFamily="34" charset="0"/>
              </a:rPr>
              <a:t> </a:t>
            </a:r>
            <a:r>
              <a:rPr lang="en-AU" sz="3400" dirty="0" err="1">
                <a:cs typeface="Calibri" panose="020F0502020204030204" pitchFamily="34" charset="0"/>
              </a:rPr>
              <a:t>più</a:t>
            </a:r>
            <a:r>
              <a:rPr lang="en-AU" sz="3400" dirty="0">
                <a:cs typeface="Calibri" panose="020F0502020204030204" pitchFamily="34" charset="0"/>
              </a:rPr>
              <a:t> </a:t>
            </a:r>
            <a:r>
              <a:rPr lang="en-AU" sz="3400" dirty="0" err="1">
                <a:cs typeface="Calibri" panose="020F0502020204030204" pitchFamily="34" charset="0"/>
              </a:rPr>
              <a:t>comuni</a:t>
            </a:r>
            <a:r>
              <a:rPr lang="en-AU" sz="3400" dirty="0">
                <a:cs typeface="Calibri" panose="020F0502020204030204" pitchFamily="34" charset="0"/>
              </a:rPr>
              <a:t> </a:t>
            </a:r>
            <a:r>
              <a:rPr lang="en-AU" sz="3400" dirty="0" err="1">
                <a:cs typeface="Calibri" panose="020F0502020204030204" pitchFamily="34" charset="0"/>
              </a:rPr>
              <a:t>includono</a:t>
            </a:r>
            <a:r>
              <a:rPr lang="en-AU" sz="3400" dirty="0">
                <a:cs typeface="Calibri" panose="020F0502020204030204" pitchFamily="34" charset="0"/>
              </a:rPr>
              <a:t> </a:t>
            </a:r>
            <a:r>
              <a:rPr lang="en-AU" sz="3400" b="1" dirty="0" err="1">
                <a:cs typeface="Calibri" panose="020F0502020204030204" pitchFamily="34" charset="0"/>
              </a:rPr>
              <a:t>dispnea</a:t>
            </a:r>
            <a:r>
              <a:rPr lang="en-AU" sz="3400" b="1" dirty="0">
                <a:cs typeface="Calibri" panose="020F0502020204030204" pitchFamily="34" charset="0"/>
              </a:rPr>
              <a:t>, </a:t>
            </a:r>
            <a:r>
              <a:rPr lang="en-AU" sz="3400" b="1" dirty="0" err="1">
                <a:cs typeface="Calibri" panose="020F0502020204030204" pitchFamily="34" charset="0"/>
              </a:rPr>
              <a:t>tosse</a:t>
            </a:r>
            <a:r>
              <a:rPr lang="en-AU" sz="3400" b="1" dirty="0">
                <a:cs typeface="Calibri" panose="020F0502020204030204" pitchFamily="34" charset="0"/>
              </a:rPr>
              <a:t> e/o </a:t>
            </a:r>
            <a:r>
              <a:rPr lang="en-AU" sz="3400" b="1" dirty="0" err="1">
                <a:cs typeface="Calibri" panose="020F0502020204030204" pitchFamily="34" charset="0"/>
              </a:rPr>
              <a:t>espettorazione</a:t>
            </a:r>
            <a:r>
              <a:rPr lang="en-AU" sz="3400" dirty="0">
                <a:cs typeface="Calibri" panose="020F0502020204030204" pitchFamily="34" charset="0"/>
              </a:rPr>
              <a:t>. </a:t>
            </a:r>
          </a:p>
          <a:p>
            <a:pPr>
              <a:buClr>
                <a:srgbClr val="FFCC66"/>
              </a:buClr>
            </a:pPr>
            <a:endParaRPr lang="en-AU" sz="2900" dirty="0">
              <a:cs typeface="Calibri" panose="020F0502020204030204" pitchFamily="34" charset="0"/>
            </a:endParaRPr>
          </a:p>
          <a:p>
            <a:pPr>
              <a:buClr>
                <a:srgbClr val="FFCC66"/>
              </a:buClr>
              <a:buFont typeface="Arial" panose="020B0604020202020204" pitchFamily="34" charset="0"/>
              <a:buChar char="►"/>
            </a:pPr>
            <a:r>
              <a:rPr lang="en-AU" sz="3400" dirty="0">
                <a:cs typeface="Calibri" panose="020F0502020204030204" pitchFamily="34" charset="0"/>
              </a:rPr>
              <a:t>Il </a:t>
            </a:r>
            <a:r>
              <a:rPr lang="en-AU" sz="3400" dirty="0" err="1">
                <a:cs typeface="Calibri" panose="020F0502020204030204" pitchFamily="34" charset="0"/>
              </a:rPr>
              <a:t>principale</a:t>
            </a:r>
            <a:r>
              <a:rPr lang="en-AU" sz="3400" dirty="0">
                <a:cs typeface="Calibri" panose="020F0502020204030204" pitchFamily="34" charset="0"/>
              </a:rPr>
              <a:t> </a:t>
            </a:r>
            <a:r>
              <a:rPr lang="en-AU" sz="3400" dirty="0" err="1">
                <a:cs typeface="Calibri" panose="020F0502020204030204" pitchFamily="34" charset="0"/>
              </a:rPr>
              <a:t>fattore</a:t>
            </a:r>
            <a:r>
              <a:rPr lang="en-AU" sz="3400" dirty="0">
                <a:cs typeface="Calibri" panose="020F0502020204030204" pitchFamily="34" charset="0"/>
              </a:rPr>
              <a:t> </a:t>
            </a:r>
            <a:r>
              <a:rPr lang="en-AU" sz="3400" dirty="0" err="1">
                <a:cs typeface="Calibri" panose="020F0502020204030204" pitchFamily="34" charset="0"/>
              </a:rPr>
              <a:t>di</a:t>
            </a:r>
            <a:r>
              <a:rPr lang="en-AU" sz="3400" dirty="0">
                <a:cs typeface="Calibri" panose="020F0502020204030204" pitchFamily="34" charset="0"/>
              </a:rPr>
              <a:t> </a:t>
            </a:r>
            <a:r>
              <a:rPr lang="en-AU" sz="3400" dirty="0" err="1">
                <a:cs typeface="Calibri" panose="020F0502020204030204" pitchFamily="34" charset="0"/>
              </a:rPr>
              <a:t>rischio</a:t>
            </a:r>
            <a:r>
              <a:rPr lang="en-AU" sz="3400" dirty="0">
                <a:cs typeface="Calibri" panose="020F0502020204030204" pitchFamily="34" charset="0"/>
              </a:rPr>
              <a:t> per la BPCO è </a:t>
            </a:r>
            <a:r>
              <a:rPr lang="en-AU" sz="3400" dirty="0" err="1">
                <a:cs typeface="Calibri" panose="020F0502020204030204" pitchFamily="34" charset="0"/>
              </a:rPr>
              <a:t>il</a:t>
            </a:r>
            <a:r>
              <a:rPr lang="en-AU" sz="3400" dirty="0">
                <a:cs typeface="Calibri" panose="020F0502020204030204" pitchFamily="34" charset="0"/>
              </a:rPr>
              <a:t> </a:t>
            </a:r>
            <a:r>
              <a:rPr lang="en-AU" sz="3400" b="1" dirty="0" err="1">
                <a:cs typeface="Calibri" panose="020F0502020204030204" pitchFamily="34" charset="0"/>
              </a:rPr>
              <a:t>fumo</a:t>
            </a:r>
            <a:r>
              <a:rPr lang="en-AU" sz="3400" b="1" dirty="0">
                <a:cs typeface="Calibri" panose="020F0502020204030204" pitchFamily="34" charset="0"/>
              </a:rPr>
              <a:t> </a:t>
            </a:r>
            <a:r>
              <a:rPr lang="en-AU" sz="3400" b="1" dirty="0" err="1">
                <a:cs typeface="Calibri" panose="020F0502020204030204" pitchFamily="34" charset="0"/>
              </a:rPr>
              <a:t>di</a:t>
            </a:r>
            <a:r>
              <a:rPr lang="en-AU" sz="3400" b="1" dirty="0">
                <a:cs typeface="Calibri" panose="020F0502020204030204" pitchFamily="34" charset="0"/>
              </a:rPr>
              <a:t> </a:t>
            </a:r>
            <a:r>
              <a:rPr lang="en-AU" sz="3400" b="1" dirty="0" err="1">
                <a:cs typeface="Calibri" panose="020F0502020204030204" pitchFamily="34" charset="0"/>
              </a:rPr>
              <a:t>sigaretta</a:t>
            </a:r>
            <a:r>
              <a:rPr lang="en-AU" sz="3400" dirty="0">
                <a:cs typeface="Calibri" panose="020F0502020204030204" pitchFamily="34" charset="0"/>
              </a:rPr>
              <a:t>, ma </a:t>
            </a:r>
            <a:r>
              <a:rPr lang="en-AU" sz="3400" dirty="0" err="1">
                <a:cs typeface="Calibri" panose="020F0502020204030204" pitchFamily="34" charset="0"/>
              </a:rPr>
              <a:t>possono</a:t>
            </a:r>
            <a:r>
              <a:rPr lang="en-AU" sz="3400" dirty="0">
                <a:cs typeface="Calibri" panose="020F0502020204030204" pitchFamily="34" charset="0"/>
              </a:rPr>
              <a:t> </a:t>
            </a:r>
            <a:r>
              <a:rPr lang="en-AU" sz="3400" dirty="0" err="1">
                <a:cs typeface="Calibri" panose="020F0502020204030204" pitchFamily="34" charset="0"/>
              </a:rPr>
              <a:t>contribuire</a:t>
            </a:r>
            <a:r>
              <a:rPr lang="en-AU" sz="3400" dirty="0">
                <a:cs typeface="Calibri" panose="020F0502020204030204" pitchFamily="34" charset="0"/>
              </a:rPr>
              <a:t> </a:t>
            </a:r>
            <a:r>
              <a:rPr lang="en-AU" sz="3400" dirty="0" err="1">
                <a:cs typeface="Calibri" panose="020F0502020204030204" pitchFamily="34" charset="0"/>
              </a:rPr>
              <a:t>altre</a:t>
            </a:r>
            <a:r>
              <a:rPr lang="en-AU" sz="3400" dirty="0">
                <a:cs typeface="Calibri" panose="020F0502020204030204" pitchFamily="34" charset="0"/>
              </a:rPr>
              <a:t> </a:t>
            </a:r>
            <a:r>
              <a:rPr lang="en-AU" sz="3400" dirty="0" err="1">
                <a:cs typeface="Calibri" panose="020F0502020204030204" pitchFamily="34" charset="0"/>
              </a:rPr>
              <a:t>esposizioni</a:t>
            </a:r>
            <a:r>
              <a:rPr lang="en-AU" sz="3400" dirty="0">
                <a:cs typeface="Calibri" panose="020F0502020204030204" pitchFamily="34" charset="0"/>
              </a:rPr>
              <a:t> </a:t>
            </a:r>
            <a:r>
              <a:rPr lang="en-AU" sz="3400" dirty="0" err="1">
                <a:cs typeface="Calibri" panose="020F0502020204030204" pitchFamily="34" charset="0"/>
              </a:rPr>
              <a:t>ambientali</a:t>
            </a:r>
            <a:r>
              <a:rPr lang="en-AU" sz="3400" dirty="0">
                <a:cs typeface="Calibri" panose="020F0502020204030204" pitchFamily="34" charset="0"/>
              </a:rPr>
              <a:t> come </a:t>
            </a:r>
            <a:r>
              <a:rPr lang="en-AU" sz="3400" dirty="0" err="1">
                <a:cs typeface="Calibri" panose="020F0502020204030204" pitchFamily="34" charset="0"/>
              </a:rPr>
              <a:t>quella</a:t>
            </a:r>
            <a:r>
              <a:rPr lang="en-AU" sz="3400" dirty="0">
                <a:cs typeface="Calibri" panose="020F0502020204030204" pitchFamily="34" charset="0"/>
              </a:rPr>
              <a:t> al </a:t>
            </a:r>
            <a:r>
              <a:rPr lang="en-AU" sz="3400" dirty="0" err="1">
                <a:cs typeface="Calibri" panose="020F0502020204030204" pitchFamily="34" charset="0"/>
              </a:rPr>
              <a:t>fumo</a:t>
            </a:r>
            <a:r>
              <a:rPr lang="en-AU" sz="3400" dirty="0">
                <a:cs typeface="Calibri" panose="020F0502020204030204" pitchFamily="34" charset="0"/>
              </a:rPr>
              <a:t> </a:t>
            </a:r>
            <a:r>
              <a:rPr lang="en-AU" sz="3400" dirty="0" err="1">
                <a:cs typeface="Calibri" panose="020F0502020204030204" pitchFamily="34" charset="0"/>
              </a:rPr>
              <a:t>dei</a:t>
            </a:r>
            <a:r>
              <a:rPr lang="en-AU" sz="3400" dirty="0">
                <a:cs typeface="Calibri" panose="020F0502020204030204" pitchFamily="34" charset="0"/>
              </a:rPr>
              <a:t> </a:t>
            </a:r>
            <a:r>
              <a:rPr lang="en-AU" sz="3400" dirty="0" err="1">
                <a:cs typeface="Calibri" panose="020F0502020204030204" pitchFamily="34" charset="0"/>
              </a:rPr>
              <a:t>biocombustibili</a:t>
            </a:r>
            <a:r>
              <a:rPr lang="en-AU" sz="3400" dirty="0">
                <a:cs typeface="Calibri" panose="020F0502020204030204" pitchFamily="34" charset="0"/>
              </a:rPr>
              <a:t> e </a:t>
            </a:r>
            <a:r>
              <a:rPr lang="en-AU" sz="3400" dirty="0" err="1">
                <a:cs typeface="Calibri" panose="020F0502020204030204" pitchFamily="34" charset="0"/>
              </a:rPr>
              <a:t>quella</a:t>
            </a:r>
            <a:r>
              <a:rPr lang="en-AU" sz="3400" dirty="0">
                <a:cs typeface="Calibri" panose="020F0502020204030204" pitchFamily="34" charset="0"/>
              </a:rPr>
              <a:t> </a:t>
            </a:r>
            <a:r>
              <a:rPr lang="en-AU" sz="3400" dirty="0" err="1">
                <a:cs typeface="Calibri" panose="020F0502020204030204" pitchFamily="34" charset="0"/>
              </a:rPr>
              <a:t>dovuta</a:t>
            </a:r>
            <a:r>
              <a:rPr lang="en-AU" sz="3400" dirty="0">
                <a:cs typeface="Calibri" panose="020F0502020204030204" pitchFamily="34" charset="0"/>
              </a:rPr>
              <a:t> </a:t>
            </a:r>
            <a:r>
              <a:rPr lang="en-AU" sz="3400" dirty="0" err="1">
                <a:cs typeface="Calibri" panose="020F0502020204030204" pitchFamily="34" charset="0"/>
              </a:rPr>
              <a:t>all’inquinamento</a:t>
            </a:r>
            <a:r>
              <a:rPr lang="en-AU" sz="3400" dirty="0">
                <a:cs typeface="Calibri" panose="020F0502020204030204" pitchFamily="34" charset="0"/>
              </a:rPr>
              <a:t> </a:t>
            </a:r>
            <a:r>
              <a:rPr lang="en-AU" sz="3400" dirty="0" err="1">
                <a:cs typeface="Calibri" panose="020F0502020204030204" pitchFamily="34" charset="0"/>
              </a:rPr>
              <a:t>atmosferico</a:t>
            </a:r>
            <a:r>
              <a:rPr lang="en-AU" sz="3400" dirty="0">
                <a:cs typeface="Calibri" panose="020F0502020204030204" pitchFamily="34" charset="0"/>
              </a:rPr>
              <a:t>. </a:t>
            </a:r>
          </a:p>
          <a:p>
            <a:endParaRPr lang="it-IT" sz="3400" dirty="0"/>
          </a:p>
        </p:txBody>
      </p:sp>
      <p:sp>
        <p:nvSpPr>
          <p:cNvPr id="4" name="Segnaposto contenuto 3"/>
          <p:cNvSpPr>
            <a:spLocks noGrp="1"/>
          </p:cNvSpPr>
          <p:nvPr>
            <p:ph sz="half" idx="2"/>
          </p:nvPr>
        </p:nvSpPr>
        <p:spPr>
          <a:xfrm>
            <a:off x="3817477" y="1855695"/>
            <a:ext cx="3138026" cy="4185668"/>
          </a:xfrm>
        </p:spPr>
        <p:txBody>
          <a:bodyPr>
            <a:noAutofit/>
          </a:bodyPr>
          <a:lstStyle/>
          <a:p>
            <a:pPr>
              <a:buClr>
                <a:srgbClr val="FFCC66"/>
              </a:buClr>
              <a:buFont typeface="Arial" panose="020B0604020202020204" pitchFamily="34" charset="0"/>
              <a:buChar char="►"/>
            </a:pPr>
            <a:endParaRPr lang="en-AU" sz="1600" dirty="0">
              <a:latin typeface="Calibri" panose="020F0502020204030204" pitchFamily="34" charset="0"/>
              <a:cs typeface="Calibri" panose="020F0502020204030204" pitchFamily="34" charset="0"/>
            </a:endParaRPr>
          </a:p>
          <a:p>
            <a:pPr>
              <a:buClr>
                <a:srgbClr val="FFCC66"/>
              </a:buClr>
              <a:buFont typeface="Arial" panose="020B0604020202020204" pitchFamily="34" charset="0"/>
              <a:buChar char="►"/>
            </a:pPr>
            <a:r>
              <a:rPr lang="en-AU" sz="1600" dirty="0">
                <a:cs typeface="Calibri" panose="020F0502020204030204" pitchFamily="34" charset="0"/>
              </a:rPr>
              <a:t>La BPCO </a:t>
            </a:r>
            <a:r>
              <a:rPr lang="en-AU" sz="1600" dirty="0" err="1">
                <a:cs typeface="Calibri" panose="020F0502020204030204" pitchFamily="34" charset="0"/>
              </a:rPr>
              <a:t>può</a:t>
            </a:r>
            <a:r>
              <a:rPr lang="en-AU" sz="1600" dirty="0">
                <a:cs typeface="Calibri" panose="020F0502020204030204" pitchFamily="34" charset="0"/>
              </a:rPr>
              <a:t> </a:t>
            </a:r>
            <a:r>
              <a:rPr lang="en-AU" sz="1600" dirty="0" err="1">
                <a:cs typeface="Calibri" panose="020F0502020204030204" pitchFamily="34" charset="0"/>
              </a:rPr>
              <a:t>essere</a:t>
            </a:r>
            <a:r>
              <a:rPr lang="en-AU" sz="1600" dirty="0">
                <a:cs typeface="Calibri" panose="020F0502020204030204" pitchFamily="34" charset="0"/>
              </a:rPr>
              <a:t> </a:t>
            </a:r>
            <a:r>
              <a:rPr lang="en-AU" sz="1600" dirty="0" err="1">
                <a:cs typeface="Calibri" panose="020F0502020204030204" pitchFamily="34" charset="0"/>
              </a:rPr>
              <a:t>caratterizzata</a:t>
            </a:r>
            <a:r>
              <a:rPr lang="en-AU" sz="1600" dirty="0">
                <a:cs typeface="Calibri" panose="020F0502020204030204" pitchFamily="34" charset="0"/>
              </a:rPr>
              <a:t> </a:t>
            </a:r>
            <a:r>
              <a:rPr lang="en-AU" sz="1600" dirty="0" err="1">
                <a:cs typeface="Calibri" panose="020F0502020204030204" pitchFamily="34" charset="0"/>
              </a:rPr>
              <a:t>da</a:t>
            </a:r>
            <a:r>
              <a:rPr lang="en-AU" sz="1600" dirty="0">
                <a:cs typeface="Calibri" panose="020F0502020204030204" pitchFamily="34" charset="0"/>
              </a:rPr>
              <a:t> </a:t>
            </a:r>
            <a:r>
              <a:rPr lang="en-AU" sz="1600" dirty="0" err="1">
                <a:cs typeface="Calibri" panose="020F0502020204030204" pitchFamily="34" charset="0"/>
              </a:rPr>
              <a:t>periodi</a:t>
            </a:r>
            <a:r>
              <a:rPr lang="en-AU" sz="1600" dirty="0">
                <a:cs typeface="Calibri" panose="020F0502020204030204" pitchFamily="34" charset="0"/>
              </a:rPr>
              <a:t> </a:t>
            </a:r>
            <a:r>
              <a:rPr lang="en-AU" sz="1600" dirty="0" err="1">
                <a:cs typeface="Calibri" panose="020F0502020204030204" pitchFamily="34" charset="0"/>
              </a:rPr>
              <a:t>acuti</a:t>
            </a:r>
            <a:r>
              <a:rPr lang="en-AU" sz="1600" dirty="0">
                <a:cs typeface="Calibri" panose="020F0502020204030204" pitchFamily="34" charset="0"/>
              </a:rPr>
              <a:t> con </a:t>
            </a:r>
            <a:r>
              <a:rPr lang="en-AU" sz="1600" dirty="0" err="1">
                <a:cs typeface="Calibri" panose="020F0502020204030204" pitchFamily="34" charset="0"/>
              </a:rPr>
              <a:t>peggioramento</a:t>
            </a:r>
            <a:r>
              <a:rPr lang="en-AU" sz="1600" dirty="0">
                <a:cs typeface="Calibri" panose="020F0502020204030204" pitchFamily="34" charset="0"/>
              </a:rPr>
              <a:t> </a:t>
            </a:r>
            <a:r>
              <a:rPr lang="en-AU" sz="1600" dirty="0" err="1">
                <a:cs typeface="Calibri" panose="020F0502020204030204" pitchFamily="34" charset="0"/>
              </a:rPr>
              <a:t>dei</a:t>
            </a:r>
            <a:r>
              <a:rPr lang="en-AU" sz="1600" dirty="0">
                <a:cs typeface="Calibri" panose="020F0502020204030204" pitchFamily="34" charset="0"/>
              </a:rPr>
              <a:t> </a:t>
            </a:r>
            <a:r>
              <a:rPr lang="en-AU" sz="1600" dirty="0" err="1">
                <a:cs typeface="Calibri" panose="020F0502020204030204" pitchFamily="34" charset="0"/>
              </a:rPr>
              <a:t>sintomi</a:t>
            </a:r>
            <a:r>
              <a:rPr lang="en-AU" sz="1600" dirty="0">
                <a:cs typeface="Calibri" panose="020F0502020204030204" pitchFamily="34" charset="0"/>
              </a:rPr>
              <a:t> </a:t>
            </a:r>
            <a:r>
              <a:rPr lang="en-AU" sz="1600" dirty="0" err="1">
                <a:cs typeface="Calibri" panose="020F0502020204030204" pitchFamily="34" charset="0"/>
              </a:rPr>
              <a:t>respiratori</a:t>
            </a:r>
            <a:r>
              <a:rPr lang="en-AU" sz="1600" dirty="0">
                <a:cs typeface="Calibri" panose="020F0502020204030204" pitchFamily="34" charset="0"/>
              </a:rPr>
              <a:t>, </a:t>
            </a:r>
            <a:r>
              <a:rPr lang="en-AU" sz="1600" dirty="0" err="1">
                <a:cs typeface="Calibri" panose="020F0502020204030204" pitchFamily="34" charset="0"/>
              </a:rPr>
              <a:t>noti</a:t>
            </a:r>
            <a:r>
              <a:rPr lang="en-AU" sz="1600" dirty="0">
                <a:cs typeface="Calibri" panose="020F0502020204030204" pitchFamily="34" charset="0"/>
              </a:rPr>
              <a:t> come </a:t>
            </a:r>
            <a:r>
              <a:rPr lang="en-AU" sz="1600" dirty="0" err="1">
                <a:cs typeface="Calibri" panose="020F0502020204030204" pitchFamily="34" charset="0"/>
              </a:rPr>
              <a:t>riacutizzazioni</a:t>
            </a:r>
            <a:r>
              <a:rPr lang="en-AU" sz="1600" dirty="0">
                <a:cs typeface="Calibri" panose="020F0502020204030204" pitchFamily="34" charset="0"/>
              </a:rPr>
              <a:t>. </a:t>
            </a:r>
          </a:p>
          <a:p>
            <a:pPr>
              <a:buClr>
                <a:srgbClr val="FFCC66"/>
              </a:buClr>
              <a:buFont typeface="Arial" panose="020B0604020202020204" pitchFamily="34" charset="0"/>
              <a:buChar char="►"/>
            </a:pPr>
            <a:endParaRPr lang="en-AU" sz="1600" dirty="0">
              <a:cs typeface="Calibri" panose="020F0502020204030204" pitchFamily="34" charset="0"/>
            </a:endParaRPr>
          </a:p>
          <a:p>
            <a:pPr>
              <a:buClr>
                <a:srgbClr val="FFCC66"/>
              </a:buClr>
              <a:buFont typeface="Arial" panose="020B0604020202020204" pitchFamily="34" charset="0"/>
              <a:buChar char="►"/>
            </a:pPr>
            <a:r>
              <a:rPr lang="en-AU" sz="1600" dirty="0" err="1">
                <a:cs typeface="Calibri" panose="020F0502020204030204" pitchFamily="34" charset="0"/>
              </a:rPr>
              <a:t>Nella</a:t>
            </a:r>
            <a:r>
              <a:rPr lang="en-AU" sz="1600" dirty="0">
                <a:cs typeface="Calibri" panose="020F0502020204030204" pitchFamily="34" charset="0"/>
              </a:rPr>
              <a:t> </a:t>
            </a:r>
            <a:r>
              <a:rPr lang="en-AU" sz="1600" dirty="0" err="1">
                <a:cs typeface="Calibri" panose="020F0502020204030204" pitchFamily="34" charset="0"/>
              </a:rPr>
              <a:t>maggior</a:t>
            </a:r>
            <a:r>
              <a:rPr lang="en-AU" sz="1600" dirty="0">
                <a:cs typeface="Calibri" panose="020F0502020204030204" pitchFamily="34" charset="0"/>
              </a:rPr>
              <a:t> parte </a:t>
            </a:r>
            <a:r>
              <a:rPr lang="en-AU" sz="1600" dirty="0" err="1">
                <a:cs typeface="Calibri" panose="020F0502020204030204" pitchFamily="34" charset="0"/>
              </a:rPr>
              <a:t>dei</a:t>
            </a:r>
            <a:r>
              <a:rPr lang="en-AU" sz="1600" dirty="0">
                <a:cs typeface="Calibri" panose="020F0502020204030204" pitchFamily="34" charset="0"/>
              </a:rPr>
              <a:t> </a:t>
            </a:r>
            <a:r>
              <a:rPr lang="en-AU" sz="1600" dirty="0" err="1">
                <a:cs typeface="Calibri" panose="020F0502020204030204" pitchFamily="34" charset="0"/>
              </a:rPr>
              <a:t>pazienti</a:t>
            </a:r>
            <a:r>
              <a:rPr lang="en-AU" sz="1600" dirty="0">
                <a:cs typeface="Calibri" panose="020F0502020204030204" pitchFamily="34" charset="0"/>
              </a:rPr>
              <a:t>, la BPCO è </a:t>
            </a:r>
            <a:r>
              <a:rPr lang="en-AU" sz="1600" dirty="0" err="1">
                <a:cs typeface="Calibri" panose="020F0502020204030204" pitchFamily="34" charset="0"/>
              </a:rPr>
              <a:t>associata</a:t>
            </a:r>
            <a:r>
              <a:rPr lang="en-AU" sz="1600" dirty="0">
                <a:cs typeface="Calibri" panose="020F0502020204030204" pitchFamily="34" charset="0"/>
              </a:rPr>
              <a:t> a </a:t>
            </a:r>
            <a:r>
              <a:rPr lang="en-AU" sz="1600" dirty="0" err="1">
                <a:cs typeface="Calibri" panose="020F0502020204030204" pitchFamily="34" charset="0"/>
              </a:rPr>
              <a:t>importanti</a:t>
            </a:r>
            <a:r>
              <a:rPr lang="en-AU" sz="1600" dirty="0">
                <a:cs typeface="Calibri" panose="020F0502020204030204" pitchFamily="34" charset="0"/>
              </a:rPr>
              <a:t> </a:t>
            </a:r>
            <a:r>
              <a:rPr lang="en-AU" sz="1600" b="1" u="sng" dirty="0" err="1">
                <a:cs typeface="Calibri" panose="020F0502020204030204" pitchFamily="34" charset="0"/>
              </a:rPr>
              <a:t>malattie</a:t>
            </a:r>
            <a:r>
              <a:rPr lang="en-AU" sz="1600" b="1" u="sng" dirty="0">
                <a:cs typeface="Calibri" panose="020F0502020204030204" pitchFamily="34" charset="0"/>
              </a:rPr>
              <a:t> </a:t>
            </a:r>
            <a:r>
              <a:rPr lang="en-AU" sz="1600" b="1" u="sng" dirty="0" err="1">
                <a:cs typeface="Calibri" panose="020F0502020204030204" pitchFamily="34" charset="0"/>
              </a:rPr>
              <a:t>croniche</a:t>
            </a:r>
            <a:r>
              <a:rPr lang="en-AU" sz="1600" b="1" u="sng" dirty="0">
                <a:cs typeface="Calibri" panose="020F0502020204030204" pitchFamily="34" charset="0"/>
              </a:rPr>
              <a:t> </a:t>
            </a:r>
            <a:r>
              <a:rPr lang="en-AU" sz="1600" b="1" u="sng" dirty="0" err="1">
                <a:cs typeface="Calibri" panose="020F0502020204030204" pitchFamily="34" charset="0"/>
              </a:rPr>
              <a:t>concomitanti</a:t>
            </a:r>
            <a:r>
              <a:rPr lang="en-AU" sz="1600" dirty="0">
                <a:cs typeface="Calibri" panose="020F0502020204030204" pitchFamily="34" charset="0"/>
              </a:rPr>
              <a:t>, </a:t>
            </a:r>
            <a:r>
              <a:rPr lang="en-AU" sz="1600" dirty="0" err="1">
                <a:cs typeface="Calibri" panose="020F0502020204030204" pitchFamily="34" charset="0"/>
              </a:rPr>
              <a:t>che</a:t>
            </a:r>
            <a:r>
              <a:rPr lang="en-AU" sz="1600" dirty="0">
                <a:cs typeface="Calibri" panose="020F0502020204030204" pitchFamily="34" charset="0"/>
              </a:rPr>
              <a:t> </a:t>
            </a:r>
            <a:r>
              <a:rPr lang="en-AU" sz="1600" dirty="0" err="1">
                <a:cs typeface="Calibri" panose="020F0502020204030204" pitchFamily="34" charset="0"/>
              </a:rPr>
              <a:t>aumentano</a:t>
            </a:r>
            <a:r>
              <a:rPr lang="en-AU" sz="1600" dirty="0">
                <a:cs typeface="Calibri" panose="020F0502020204030204" pitchFamily="34" charset="0"/>
              </a:rPr>
              <a:t> la </a:t>
            </a:r>
            <a:r>
              <a:rPr lang="en-AU" sz="1600" dirty="0" err="1">
                <a:cs typeface="Calibri" panose="020F0502020204030204" pitchFamily="34" charset="0"/>
              </a:rPr>
              <a:t>sua</a:t>
            </a:r>
            <a:r>
              <a:rPr lang="en-AU" sz="1600" dirty="0">
                <a:cs typeface="Calibri" panose="020F0502020204030204" pitchFamily="34" charset="0"/>
              </a:rPr>
              <a:t> </a:t>
            </a:r>
            <a:r>
              <a:rPr lang="en-AU" sz="1600" dirty="0" err="1">
                <a:cs typeface="Calibri" panose="020F0502020204030204" pitchFamily="34" charset="0"/>
              </a:rPr>
              <a:t>morbidità</a:t>
            </a:r>
            <a:r>
              <a:rPr lang="en-AU" sz="1600" dirty="0">
                <a:cs typeface="Calibri" panose="020F0502020204030204" pitchFamily="34" charset="0"/>
              </a:rPr>
              <a:t> e </a:t>
            </a:r>
            <a:r>
              <a:rPr lang="en-AU" sz="1600" dirty="0" err="1">
                <a:cs typeface="Calibri" panose="020F0502020204030204" pitchFamily="34" charset="0"/>
              </a:rPr>
              <a:t>mortalità</a:t>
            </a:r>
            <a:r>
              <a:rPr lang="en-AU" sz="1600" b="1" u="sng" dirty="0">
                <a:cs typeface="Calibri" panose="020F0502020204030204" pitchFamily="34" charset="0"/>
              </a:rPr>
              <a:t>. </a:t>
            </a:r>
          </a:p>
          <a:p>
            <a:endParaRPr lang="it-IT" sz="1600"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srcRect/>
          <a:stretch>
            <a:fillRect/>
          </a:stretch>
        </p:blipFill>
        <p:spPr bwMode="auto">
          <a:xfrm>
            <a:off x="1547664" y="5445224"/>
            <a:ext cx="1008113" cy="1152128"/>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5364088" y="5157192"/>
            <a:ext cx="1828800" cy="1440160"/>
          </a:xfrm>
          <a:prstGeom prst="rect">
            <a:avLst/>
          </a:prstGeom>
          <a:noFill/>
          <a:ln w="9525">
            <a:noFill/>
            <a:miter lim="800000"/>
            <a:headEnd/>
            <a:tailEnd/>
          </a:ln>
          <a:effectLst/>
        </p:spPr>
      </p:pic>
      <p:pic>
        <p:nvPicPr>
          <p:cNvPr id="6" name="Audio 5">
            <a:hlinkClick r:id="" action="ppaction://media"/>
            <a:extLst>
              <a:ext uri="{FF2B5EF4-FFF2-40B4-BE49-F238E27FC236}">
                <a16:creationId xmlns:a16="http://schemas.microsoft.com/office/drawing/2014/main" id="{E45AC1FB-5B8C-1CA3-58F0-68D09653058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271"/>
    </mc:Choice>
    <mc:Fallback>
      <p:transition spd="slow" advTm="4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000" b="1" dirty="0">
                <a:latin typeface="+mn-lt"/>
              </a:rPr>
              <a:t>FUMO  E PATOLOGIE CORRELATE</a:t>
            </a:r>
          </a:p>
        </p:txBody>
      </p:sp>
      <p:sp>
        <p:nvSpPr>
          <p:cNvPr id="3" name="Segnaposto contenuto 2"/>
          <p:cNvSpPr>
            <a:spLocks noGrp="1"/>
          </p:cNvSpPr>
          <p:nvPr>
            <p:ph idx="1"/>
          </p:nvPr>
        </p:nvSpPr>
        <p:spPr/>
        <p:txBody>
          <a:bodyPr>
            <a:normAutofit/>
          </a:bodyPr>
          <a:lstStyle/>
          <a:p>
            <a:r>
              <a:rPr lang="it-IT" sz="2400" dirty="0"/>
              <a:t>Il consumo di tabacco </a:t>
            </a:r>
            <a:r>
              <a:rPr lang="it-IT" sz="2400" b="1" dirty="0">
                <a:solidFill>
                  <a:srgbClr val="FF0000"/>
                </a:solidFill>
              </a:rPr>
              <a:t>( tabagismo</a:t>
            </a:r>
            <a:r>
              <a:rPr lang="it-IT" sz="2400" dirty="0">
                <a:solidFill>
                  <a:srgbClr val="FF0000"/>
                </a:solidFill>
              </a:rPr>
              <a:t>) </a:t>
            </a:r>
            <a:r>
              <a:rPr lang="it-IT" sz="2400" dirty="0"/>
              <a:t>rappresenta uno dei </a:t>
            </a:r>
            <a:r>
              <a:rPr lang="it-IT" sz="2400" dirty="0" err="1"/>
              <a:t>piu’</a:t>
            </a:r>
            <a:r>
              <a:rPr lang="it-IT" sz="2400" dirty="0"/>
              <a:t> grandi problemi di sanità pubblica a livello mondiale ed è uno dei </a:t>
            </a:r>
            <a:r>
              <a:rPr lang="it-IT" sz="2400" u="sng" dirty="0"/>
              <a:t>maggiori fattori di rischio </a:t>
            </a:r>
            <a:r>
              <a:rPr lang="it-IT" sz="2400" dirty="0"/>
              <a:t>nello sviluppo delle patologie neoplastiche,cardiovascolari e respiratorie.</a:t>
            </a:r>
          </a:p>
          <a:p>
            <a:r>
              <a:rPr lang="it-IT" sz="2400" dirty="0"/>
              <a:t>Il tabacco provoca più decessi di alcol,droghe,incidenti stradali, omicidi e suicidi messi insieme.</a:t>
            </a:r>
          </a:p>
          <a:p>
            <a:r>
              <a:rPr lang="it-IT" sz="2400" dirty="0"/>
              <a:t>E’ una causa nota o probabile di almeno 27 malattie tra le quali la </a:t>
            </a:r>
            <a:r>
              <a:rPr lang="it-IT" sz="2400" dirty="0" err="1"/>
              <a:t>Broncopneumopatia</a:t>
            </a:r>
            <a:r>
              <a:rPr lang="it-IT" sz="2400" dirty="0"/>
              <a:t> Cronica Ostruttiva (BPCO), il cancro del polmone, altre forme di cancro,cardiopatie e </a:t>
            </a:r>
            <a:r>
              <a:rPr lang="it-IT" sz="2400" dirty="0" err="1"/>
              <a:t>vasculopatie</a:t>
            </a:r>
            <a:r>
              <a:rPr lang="it-IT" sz="2400" dirty="0"/>
              <a:t>.</a:t>
            </a:r>
          </a:p>
        </p:txBody>
      </p:sp>
      <p:pic>
        <p:nvPicPr>
          <p:cNvPr id="6" name="Picture 2"/>
          <p:cNvPicPr>
            <a:picLocks noChangeAspect="1" noChangeArrowheads="1"/>
          </p:cNvPicPr>
          <p:nvPr/>
        </p:nvPicPr>
        <p:blipFill>
          <a:blip r:embed="rId4" cstate="print"/>
          <a:srcRect/>
          <a:stretch>
            <a:fillRect/>
          </a:stretch>
        </p:blipFill>
        <p:spPr bwMode="auto">
          <a:xfrm>
            <a:off x="6444208" y="5589240"/>
            <a:ext cx="1818102" cy="1023392"/>
          </a:xfrm>
          <a:prstGeom prst="rect">
            <a:avLst/>
          </a:prstGeom>
          <a:noFill/>
          <a:ln w="9525">
            <a:noFill/>
            <a:miter lim="800000"/>
            <a:headEnd/>
            <a:tailEnd/>
          </a:ln>
          <a:effectLst/>
        </p:spPr>
      </p:pic>
      <p:pic>
        <p:nvPicPr>
          <p:cNvPr id="7" name="Audio 6">
            <a:hlinkClick r:id="" action="ppaction://media"/>
            <a:extLst>
              <a:ext uri="{FF2B5EF4-FFF2-40B4-BE49-F238E27FC236}">
                <a16:creationId xmlns:a16="http://schemas.microsoft.com/office/drawing/2014/main" id="{4F3C21A0-C5FC-2075-7028-F43E306EDF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266"/>
    </mc:Choice>
    <mc:Fallback>
      <p:transition spd="slow" advTm="5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50825" y="446088"/>
            <a:ext cx="8893175" cy="606425"/>
          </a:xfrm>
        </p:spPr>
        <p:txBody>
          <a:bodyPr lIns="91440" tIns="45720" rIns="91440" bIns="45720">
            <a:normAutofit fontScale="90000"/>
          </a:bodyPr>
          <a:lstStyle/>
          <a:p>
            <a:pPr defTabSz="914400"/>
            <a:r>
              <a:rPr lang="en-US" altLang="en-US" sz="3400" b="1" dirty="0"/>
              <a:t>COPD: physical inactivity and survival</a:t>
            </a:r>
          </a:p>
        </p:txBody>
      </p:sp>
      <p:cxnSp>
        <p:nvCxnSpPr>
          <p:cNvPr id="9" name="Connettore 1 8"/>
          <p:cNvCxnSpPr/>
          <p:nvPr/>
        </p:nvCxnSpPr>
        <p:spPr>
          <a:xfrm>
            <a:off x="250825" y="1484313"/>
            <a:ext cx="5689600" cy="0"/>
          </a:xfrm>
          <a:prstGeom prst="line">
            <a:avLst/>
          </a:prstGeom>
          <a:ln w="76200">
            <a:solidFill>
              <a:schemeClr val="accent4">
                <a:lumMod val="50000"/>
                <a:lumOff val="50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43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250" y="1673225"/>
            <a:ext cx="551497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6"/>
          <p:cNvSpPr txBox="1">
            <a:spLocks noChangeArrowheads="1"/>
          </p:cNvSpPr>
          <p:nvPr/>
        </p:nvSpPr>
        <p:spPr bwMode="auto">
          <a:xfrm>
            <a:off x="4459010" y="6092825"/>
            <a:ext cx="327948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457200" eaLnBrk="0" hangingPunct="0">
              <a:defRPr>
                <a:solidFill>
                  <a:schemeClr val="bg1"/>
                </a:solidFill>
                <a:latin typeface="Arial" pitchFamily="34" charset="0"/>
                <a:ea typeface="Arial Unicode MS" pitchFamily="34" charset="-128"/>
                <a:cs typeface="Arial Unicode MS" pitchFamily="34" charset="-128"/>
              </a:defRPr>
            </a:lvl2pPr>
            <a:lvl3pPr marL="914400" eaLnBrk="0" hangingPunct="0">
              <a:defRPr>
                <a:solidFill>
                  <a:schemeClr val="bg1"/>
                </a:solidFill>
                <a:latin typeface="Arial" pitchFamily="34" charset="0"/>
                <a:ea typeface="Arial Unicode MS" pitchFamily="34" charset="-128"/>
                <a:cs typeface="Arial Unicode MS" pitchFamily="34" charset="-128"/>
              </a:defRPr>
            </a:lvl3pPr>
            <a:lvl4pPr marL="1371600" eaLnBrk="0" hangingPunct="0">
              <a:defRPr>
                <a:solidFill>
                  <a:schemeClr val="bg1"/>
                </a:solidFill>
                <a:latin typeface="Arial" pitchFamily="34" charset="0"/>
                <a:ea typeface="Arial Unicode MS" pitchFamily="34" charset="-128"/>
                <a:cs typeface="Arial Unicode MS" pitchFamily="34" charset="-128"/>
              </a:defRPr>
            </a:lvl4pPr>
            <a:lvl5pPr marL="1828800" eaLnBrk="0" hangingPunct="0">
              <a:defRPr>
                <a:solidFill>
                  <a:schemeClr val="bg1"/>
                </a:solidFill>
                <a:latin typeface="Arial" pitchFamily="34" charset="0"/>
                <a:ea typeface="Arial Unicode MS" pitchFamily="34" charset="-128"/>
                <a:cs typeface="Arial Unicode MS" pitchFamily="34" charset="-128"/>
              </a:defRPr>
            </a:lvl5pPr>
            <a:lvl6pPr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indent="-228600"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defTabSz="914400" eaLnBrk="1" hangingPunct="1"/>
            <a:r>
              <a:rPr lang="it-IT" altLang="en-US" b="1" dirty="0" err="1">
                <a:solidFill>
                  <a:schemeClr val="tx1"/>
                </a:solidFill>
              </a:rPr>
              <a:t>Waschki</a:t>
            </a:r>
            <a:r>
              <a:rPr lang="it-IT" altLang="en-US" b="1" dirty="0">
                <a:solidFill>
                  <a:schemeClr val="tx1"/>
                </a:solidFill>
              </a:rPr>
              <a:t> B, et al. </a:t>
            </a:r>
            <a:r>
              <a:rPr lang="it-IT" altLang="en-US" b="1" dirty="0" err="1">
                <a:solidFill>
                  <a:schemeClr val="tx1"/>
                </a:solidFill>
              </a:rPr>
              <a:t>Chest</a:t>
            </a:r>
            <a:r>
              <a:rPr lang="it-IT" altLang="en-US" b="1" dirty="0">
                <a:solidFill>
                  <a:schemeClr val="tx1"/>
                </a:solidFill>
              </a:rPr>
              <a:t> 2012</a:t>
            </a:r>
          </a:p>
        </p:txBody>
      </p:sp>
      <p:pic>
        <p:nvPicPr>
          <p:cNvPr id="2" name="Audio 1">
            <a:hlinkClick r:id="" action="ppaction://media"/>
            <a:extLst>
              <a:ext uri="{FF2B5EF4-FFF2-40B4-BE49-F238E27FC236}">
                <a16:creationId xmlns:a16="http://schemas.microsoft.com/office/drawing/2014/main" id="{AA2E9EA7-DB23-36EE-4D9A-77A495B9827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84528" t="-81922" r="-184528" b="-81922"/>
          <a:stretch>
            <a:fillRect/>
          </a:stretch>
        </p:blipFill>
        <p:spPr>
          <a:xfrm>
            <a:off x="6858000" y="5357812"/>
            <a:ext cx="2286000" cy="1285875"/>
          </a:xfrm>
          <a:prstGeom prst="rect">
            <a:avLst/>
          </a:prstGeom>
        </p:spPr>
      </p:pic>
    </p:spTree>
    <p:custDataLst>
      <p:tags r:id="rId1"/>
    </p:custDataLst>
    <p:extLst>
      <p:ext uri="{BB962C8B-B14F-4D97-AF65-F5344CB8AC3E}">
        <p14:creationId xmlns:p14="http://schemas.microsoft.com/office/powerpoint/2010/main" val="4142624017"/>
      </p:ext>
    </p:extLst>
  </p:cSld>
  <p:clrMapOvr>
    <a:masterClrMapping/>
  </p:clrMapOvr>
  <mc:AlternateContent xmlns:mc="http://schemas.openxmlformats.org/markup-compatibility/2006">
    <mc:Choice xmlns:p14="http://schemas.microsoft.com/office/powerpoint/2010/main" Requires="p14">
      <p:transition spd="slow" p14:dur="2000" advTm="19768"/>
    </mc:Choice>
    <mc:Fallback>
      <p:transition spd="slow" advTm="1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ttivita' fisica.jpg"/>
          <p:cNvPicPr>
            <a:picLocks noGrp="1" noChangeAspect="1"/>
          </p:cNvPicPr>
          <p:nvPr>
            <p:ph idx="1"/>
          </p:nvPr>
        </p:nvPicPr>
        <p:blipFill>
          <a:blip r:embed="rId5" cstate="print"/>
          <a:stretch>
            <a:fillRect/>
          </a:stretch>
        </p:blipFill>
        <p:spPr>
          <a:xfrm>
            <a:off x="251520" y="2996952"/>
            <a:ext cx="3082280" cy="2736304"/>
          </a:xfrm>
        </p:spPr>
      </p:pic>
      <p:pic>
        <p:nvPicPr>
          <p:cNvPr id="1026" name="Picture 2"/>
          <p:cNvPicPr>
            <a:picLocks noChangeAspect="1" noChangeArrowheads="1"/>
          </p:cNvPicPr>
          <p:nvPr/>
        </p:nvPicPr>
        <p:blipFill>
          <a:blip r:embed="rId6" cstate="print"/>
          <a:srcRect/>
          <a:stretch>
            <a:fillRect/>
          </a:stretch>
        </p:blipFill>
        <p:spPr bwMode="auto">
          <a:xfrm>
            <a:off x="1547664" y="1052736"/>
            <a:ext cx="6480720" cy="1440160"/>
          </a:xfrm>
          <a:prstGeom prst="rect">
            <a:avLst/>
          </a:prstGeom>
          <a:noFill/>
          <a:ln w="9525">
            <a:noFill/>
            <a:miter lim="800000"/>
            <a:headEnd/>
            <a:tailEnd/>
          </a:ln>
          <a:effectLst/>
        </p:spPr>
      </p:pic>
      <p:sp>
        <p:nvSpPr>
          <p:cNvPr id="7" name="Rettangolo 6"/>
          <p:cNvSpPr/>
          <p:nvPr/>
        </p:nvSpPr>
        <p:spPr>
          <a:xfrm>
            <a:off x="3707904" y="2996952"/>
            <a:ext cx="4968552" cy="2677656"/>
          </a:xfrm>
          <a:prstGeom prst="rect">
            <a:avLst/>
          </a:prstGeom>
        </p:spPr>
        <p:txBody>
          <a:bodyPr wrap="square">
            <a:spAutoFit/>
          </a:bodyPr>
          <a:lstStyle/>
          <a:p>
            <a:pPr fontAlgn="base"/>
            <a:r>
              <a:rPr lang="en-US" sz="1400" b="1" dirty="0">
                <a:solidFill>
                  <a:srgbClr val="0070C0"/>
                </a:solidFill>
              </a:rPr>
              <a:t>Physical activity is defined as any bodily movement produced by skeletal muscles that requires energy expenditure. </a:t>
            </a:r>
            <a:r>
              <a:rPr lang="en-US" sz="1400" b="1" u="sng" dirty="0">
                <a:solidFill>
                  <a:srgbClr val="FF0000"/>
                </a:solidFill>
              </a:rPr>
              <a:t>Physical inactivity has been identified as the fourth leading risk factor for global mortality causing an estimated 3.2 million deaths globally.</a:t>
            </a:r>
          </a:p>
          <a:p>
            <a:pPr fontAlgn="base"/>
            <a:r>
              <a:rPr lang="en-US" sz="1400" b="1" dirty="0">
                <a:solidFill>
                  <a:srgbClr val="0070C0"/>
                </a:solidFill>
              </a:rPr>
              <a:t>Regular moderate intensity physical activity – such as walking, cycling, or participating in sports – has significant benefits for health. For instance, it can reduce the risk of cardiovascular diseases, diabetes, colon and breast cancer, and depression. Moreover adequate levels of physical activity will decrease the risk of a hip or vertebral fracture and help control weight.</a:t>
            </a:r>
          </a:p>
        </p:txBody>
      </p:sp>
      <p:pic>
        <p:nvPicPr>
          <p:cNvPr id="91138" name="Picture 2"/>
          <p:cNvPicPr>
            <a:picLocks noChangeAspect="1" noChangeArrowheads="1"/>
          </p:cNvPicPr>
          <p:nvPr/>
        </p:nvPicPr>
        <p:blipFill>
          <a:blip r:embed="rId7" cstate="print"/>
          <a:srcRect/>
          <a:stretch>
            <a:fillRect/>
          </a:stretch>
        </p:blipFill>
        <p:spPr bwMode="auto">
          <a:xfrm>
            <a:off x="239713" y="257175"/>
            <a:ext cx="8664575" cy="6346825"/>
          </a:xfrm>
          <a:prstGeom prst="rect">
            <a:avLst/>
          </a:prstGeom>
          <a:noFill/>
          <a:ln w="9525">
            <a:noFill/>
            <a:miter lim="800000"/>
            <a:headEnd/>
            <a:tailEnd/>
          </a:ln>
          <a:effectLst/>
        </p:spPr>
      </p:pic>
      <p:pic>
        <p:nvPicPr>
          <p:cNvPr id="2" name="Audio 1">
            <a:hlinkClick r:id="" action="ppaction://media"/>
            <a:extLst>
              <a:ext uri="{FF2B5EF4-FFF2-40B4-BE49-F238E27FC236}">
                <a16:creationId xmlns:a16="http://schemas.microsoft.com/office/drawing/2014/main" id="{8AC7FEAB-DE0A-97D7-F33A-3C5450FE533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173"/>
    </mc:Choice>
    <mc:Fallback>
      <p:transition spd="slow" advTm="5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176997"/>
            <a:ext cx="2212848" cy="883852"/>
          </a:xfrm>
        </p:spPr>
        <p:txBody>
          <a:bodyPr>
            <a:normAutofit fontScale="90000"/>
          </a:bodyPr>
          <a:lstStyle/>
          <a:p>
            <a:r>
              <a:rPr lang="it-IT" dirty="0"/>
              <a:t>Il tabacco manda in fumo guadagni e anni di vita</a:t>
            </a:r>
          </a:p>
        </p:txBody>
      </p:sp>
      <p:sp>
        <p:nvSpPr>
          <p:cNvPr id="3" name="Segnaposto testo 2"/>
          <p:cNvSpPr>
            <a:spLocks noGrp="1"/>
          </p:cNvSpPr>
          <p:nvPr>
            <p:ph type="body" sz="half" idx="2"/>
          </p:nvPr>
        </p:nvSpPr>
        <p:spPr>
          <a:xfrm>
            <a:off x="609600" y="2204864"/>
            <a:ext cx="2209800" cy="3672407"/>
          </a:xfrm>
        </p:spPr>
        <p:txBody>
          <a:bodyPr>
            <a:normAutofit fontScale="85000" lnSpcReduction="20000"/>
          </a:bodyPr>
          <a:lstStyle/>
          <a:p>
            <a:r>
              <a:rPr lang="it-IT" b="1" i="1" dirty="0">
                <a:solidFill>
                  <a:srgbClr val="FF0000"/>
                </a:solidFill>
              </a:rPr>
              <a:t>Il fumo di tabacco è la principale causa di cancro ed è responsabile ogni anno di migliaia di morti oncologiche. Ma è un fattore di rischio che si può evitare</a:t>
            </a:r>
            <a:r>
              <a:rPr lang="it-IT" i="1" dirty="0"/>
              <a:t>.</a:t>
            </a:r>
            <a:r>
              <a:rPr lang="it-IT" dirty="0"/>
              <a:t> </a:t>
            </a:r>
            <a:r>
              <a:rPr lang="it-IT" sz="1500" dirty="0"/>
              <a:t>Se è ormai nota l’associazione tra fumo e cancro del polmone, va osservato che </a:t>
            </a:r>
            <a:r>
              <a:rPr lang="it-IT" sz="1500" b="1" dirty="0"/>
              <a:t>il tabacco aumenta il rischio di sviluppare numerosi altri tipi di cancro</a:t>
            </a:r>
            <a:r>
              <a:rPr lang="it-IT" sz="1500" dirty="0"/>
              <a:t>, come quelli del </a:t>
            </a:r>
            <a:r>
              <a:rPr lang="it-IT" sz="1500" b="1" dirty="0"/>
              <a:t>pancreas</a:t>
            </a:r>
            <a:r>
              <a:rPr lang="it-IT" sz="1500" dirty="0"/>
              <a:t>, del </a:t>
            </a:r>
            <a:r>
              <a:rPr lang="it-IT" sz="1500" b="1" dirty="0"/>
              <a:t>seno</a:t>
            </a:r>
            <a:r>
              <a:rPr lang="it-IT" sz="1500" dirty="0"/>
              <a:t> e della </a:t>
            </a:r>
            <a:r>
              <a:rPr lang="it-IT" sz="1500" b="1" dirty="0"/>
              <a:t>prostata</a:t>
            </a:r>
            <a:r>
              <a:rPr lang="it-IT" sz="1500" dirty="0"/>
              <a:t>. Di recente, i risultati di una</a:t>
            </a:r>
            <a:r>
              <a:rPr lang="it-IT" sz="1500" dirty="0">
                <a:solidFill>
                  <a:srgbClr val="FF0000"/>
                </a:solidFill>
              </a:rPr>
              <a:t> </a:t>
            </a:r>
            <a:r>
              <a:rPr lang="it-IT" sz="1500" dirty="0">
                <a:solidFill>
                  <a:srgbClr val="FF0000"/>
                </a:solidFill>
                <a:hlinkClick r:id="rId4"/>
              </a:rPr>
              <a:t>ricerca</a:t>
            </a:r>
            <a:r>
              <a:rPr lang="it-IT" sz="1500" dirty="0"/>
              <a:t> statunitense hanno mostrato che </a:t>
            </a:r>
            <a:r>
              <a:rPr lang="it-IT" sz="1500" b="1" dirty="0"/>
              <a:t>l’abitudine al fumo è il fattore di rischio più importante</a:t>
            </a:r>
            <a:r>
              <a:rPr lang="it-IT" sz="1500" dirty="0"/>
              <a:t>, dopo l’età, </a:t>
            </a:r>
            <a:r>
              <a:rPr lang="it-IT" sz="1500" b="1" dirty="0"/>
              <a:t>per lo sviluppo di un cancro invasivo entro un lasso di tempo di 5 anni.</a:t>
            </a:r>
            <a:endParaRPr lang="it-IT" sz="1500" dirty="0"/>
          </a:p>
        </p:txBody>
      </p:sp>
      <p:pic>
        <p:nvPicPr>
          <p:cNvPr id="6" name="Segnaposto immagine 5" descr="fumo-smettere-airc.jpg"/>
          <p:cNvPicPr>
            <a:picLocks noGrp="1" noChangeAspect="1"/>
          </p:cNvPicPr>
          <p:nvPr>
            <p:ph type="pic" idx="1"/>
          </p:nvPr>
        </p:nvPicPr>
        <p:blipFill>
          <a:blip r:embed="rId5" cstate="print"/>
          <a:srcRect l="10837" r="10837"/>
          <a:stretch>
            <a:fillRect/>
          </a:stretch>
        </p:blipFill>
        <p:spPr/>
      </p:pic>
      <p:pic>
        <p:nvPicPr>
          <p:cNvPr id="4" name="Audio 3">
            <a:hlinkClick r:id="" action="ppaction://media"/>
            <a:extLst>
              <a:ext uri="{FF2B5EF4-FFF2-40B4-BE49-F238E27FC236}">
                <a16:creationId xmlns:a16="http://schemas.microsoft.com/office/drawing/2014/main" id="{7B57A264-301E-CE60-8CFC-A0FC527ABC5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516"/>
    </mc:Choice>
    <mc:Fallback>
      <p:transition spd="slow" advTm="4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4338" name="Picture 2"/>
          <p:cNvPicPr>
            <a:picLocks noGrp="1" noChangeAspect="1" noChangeArrowheads="1"/>
          </p:cNvPicPr>
          <p:nvPr>
            <p:ph idx="1"/>
          </p:nvPr>
        </p:nvPicPr>
        <p:blipFill>
          <a:blip r:embed="rId4" cstate="print"/>
          <a:srcRect/>
          <a:stretch>
            <a:fillRect/>
          </a:stretch>
        </p:blipFill>
        <p:spPr bwMode="auto">
          <a:xfrm>
            <a:off x="467544" y="548680"/>
            <a:ext cx="5795751" cy="2262675"/>
          </a:xfrm>
          <a:prstGeom prst="rect">
            <a:avLst/>
          </a:prstGeom>
          <a:noFill/>
          <a:ln w="9525">
            <a:noFill/>
            <a:miter lim="800000"/>
            <a:headEnd/>
            <a:tailEnd/>
          </a:ln>
          <a:effectLst/>
        </p:spPr>
      </p:pic>
      <p:pic>
        <p:nvPicPr>
          <p:cNvPr id="14339" name="Picture 3"/>
          <p:cNvPicPr>
            <a:picLocks noChangeAspect="1" noChangeArrowheads="1"/>
          </p:cNvPicPr>
          <p:nvPr/>
        </p:nvPicPr>
        <p:blipFill>
          <a:blip r:embed="rId5" cstate="print"/>
          <a:srcRect/>
          <a:stretch>
            <a:fillRect/>
          </a:stretch>
        </p:blipFill>
        <p:spPr bwMode="auto">
          <a:xfrm>
            <a:off x="0" y="3212976"/>
            <a:ext cx="5829300" cy="3040063"/>
          </a:xfrm>
          <a:prstGeom prst="rect">
            <a:avLst/>
          </a:prstGeom>
          <a:noFill/>
          <a:ln w="9525">
            <a:noFill/>
            <a:miter lim="800000"/>
            <a:headEnd/>
            <a:tailEnd/>
          </a:ln>
          <a:effectLst/>
        </p:spPr>
      </p:pic>
      <p:pic>
        <p:nvPicPr>
          <p:cNvPr id="6" name="Picture 2"/>
          <p:cNvPicPr>
            <a:picLocks noChangeAspect="1" noChangeArrowheads="1"/>
          </p:cNvPicPr>
          <p:nvPr/>
        </p:nvPicPr>
        <p:blipFill>
          <a:blip r:embed="rId6" cstate="print"/>
          <a:srcRect/>
          <a:stretch>
            <a:fillRect/>
          </a:stretch>
        </p:blipFill>
        <p:spPr bwMode="auto">
          <a:xfrm>
            <a:off x="5580112" y="2996952"/>
            <a:ext cx="3212529" cy="3240360"/>
          </a:xfrm>
          <a:prstGeom prst="rect">
            <a:avLst/>
          </a:prstGeom>
          <a:noFill/>
          <a:ln w="9525">
            <a:noFill/>
            <a:miter lim="800000"/>
            <a:headEnd/>
            <a:tailEnd/>
          </a:ln>
          <a:effectLst/>
        </p:spPr>
      </p:pic>
      <p:pic>
        <p:nvPicPr>
          <p:cNvPr id="3" name="Audio 2">
            <a:hlinkClick r:id="" action="ppaction://media"/>
            <a:extLst>
              <a:ext uri="{FF2B5EF4-FFF2-40B4-BE49-F238E27FC236}">
                <a16:creationId xmlns:a16="http://schemas.microsoft.com/office/drawing/2014/main" id="{E86E05A4-5B88-2B00-E6DA-6602CFBE5E0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29"/>
    </mc:Choice>
    <mc:Fallback>
      <p:transition spd="slow" advTm="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 name="Segnaposto contenuto 7" descr="fumo-o-inquinamento-atmosferico_thumb_720_480.jpg"/>
          <p:cNvPicPr>
            <a:picLocks noGrp="1" noChangeAspect="1"/>
          </p:cNvPicPr>
          <p:nvPr>
            <p:ph idx="1"/>
          </p:nvPr>
        </p:nvPicPr>
        <p:blipFill>
          <a:blip r:embed="rId4" cstate="print"/>
          <a:stretch>
            <a:fillRect/>
          </a:stretch>
        </p:blipFill>
        <p:spPr>
          <a:xfrm>
            <a:off x="395536" y="2060848"/>
            <a:ext cx="5227320" cy="3657600"/>
          </a:xfrm>
        </p:spPr>
      </p:pic>
      <p:sp>
        <p:nvSpPr>
          <p:cNvPr id="9" name="Rettangolo 8"/>
          <p:cNvSpPr/>
          <p:nvPr/>
        </p:nvSpPr>
        <p:spPr>
          <a:xfrm>
            <a:off x="5796136" y="1484784"/>
            <a:ext cx="3240360" cy="5112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rischio relativo di sviluppare un tumore polmonare è correlato:</a:t>
            </a:r>
          </a:p>
          <a:p>
            <a:pPr>
              <a:buFont typeface="Arial" pitchFamily="34" charset="0"/>
              <a:buChar char="•"/>
            </a:pPr>
            <a:r>
              <a:rPr lang="it-IT" dirty="0"/>
              <a:t>numero di sigarette fumate al giorno</a:t>
            </a:r>
          </a:p>
          <a:p>
            <a:pPr>
              <a:buFont typeface="Arial" pitchFamily="34" charset="0"/>
              <a:buChar char="•"/>
            </a:pPr>
            <a:r>
              <a:rPr lang="it-IT" dirty="0"/>
              <a:t> durata (in anni) dell'abitudine al fumo </a:t>
            </a:r>
          </a:p>
          <a:p>
            <a:pPr>
              <a:buFont typeface="Arial" pitchFamily="34" charset="0"/>
              <a:buChar char="•"/>
            </a:pPr>
            <a:r>
              <a:rPr lang="it-IT" dirty="0"/>
              <a:t> contenuto di catrame delle sigarette </a:t>
            </a:r>
          </a:p>
          <a:p>
            <a:pPr algn="ctr"/>
            <a:r>
              <a:rPr lang="it-IT" dirty="0"/>
              <a:t>Il rischio relativo dei fumatori (considerati in toto) rispetto ai non fumatori è pari a 14, mentre quello dei forti fumatori (oltre le 20 sigarette al giorno) è pari a 20. </a:t>
            </a:r>
          </a:p>
        </p:txBody>
      </p:sp>
      <p:pic>
        <p:nvPicPr>
          <p:cNvPr id="3" name="Audio 2">
            <a:hlinkClick r:id="" action="ppaction://media"/>
            <a:extLst>
              <a:ext uri="{FF2B5EF4-FFF2-40B4-BE49-F238E27FC236}">
                <a16:creationId xmlns:a16="http://schemas.microsoft.com/office/drawing/2014/main" id="{AB770F7D-0E48-3BE3-75A5-8F15705B8F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737"/>
    </mc:Choice>
    <mc:Fallback>
      <p:transition spd="slow" advTm="29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 name="Segnaposto contenuto 7" descr="fumo-o-inquinamento-atmosferico_thumb_720_480.jpg"/>
          <p:cNvPicPr>
            <a:picLocks noGrp="1" noChangeAspect="1"/>
          </p:cNvPicPr>
          <p:nvPr>
            <p:ph idx="1"/>
          </p:nvPr>
        </p:nvPicPr>
        <p:blipFill>
          <a:blip r:embed="rId4" cstate="print"/>
          <a:stretch>
            <a:fillRect/>
          </a:stretch>
        </p:blipFill>
        <p:spPr>
          <a:xfrm>
            <a:off x="395536" y="2060848"/>
            <a:ext cx="5227320" cy="3657600"/>
          </a:xfrm>
        </p:spPr>
      </p:pic>
      <p:sp>
        <p:nvSpPr>
          <p:cNvPr id="9" name="Rettangolo 8"/>
          <p:cNvSpPr/>
          <p:nvPr/>
        </p:nvSpPr>
        <p:spPr>
          <a:xfrm>
            <a:off x="5796136" y="1484784"/>
            <a:ext cx="3240360" cy="5112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Per coloro che smettono di fumare, il rischio si riduce progressivamente nel corso dei 10-15 anni successivi, con un vantaggio significativo in termini di anni di vita guadagnati per chi smette di fumare prima dei 40 anni Studi collaborativi europei e </a:t>
            </a:r>
            <a:r>
              <a:rPr lang="it-IT" dirty="0" err="1"/>
              <a:t>metanalisi</a:t>
            </a:r>
            <a:r>
              <a:rPr lang="it-IT" dirty="0"/>
              <a:t> evidenziano per i fumatori passivi un aumento del rischio di sviluppare un tumore polmonare compreso tra il 20% ed il 50%, rispetto ai non fumatori</a:t>
            </a:r>
          </a:p>
        </p:txBody>
      </p:sp>
      <p:cxnSp>
        <p:nvCxnSpPr>
          <p:cNvPr id="6" name="Connettore 1 5"/>
          <p:cNvCxnSpPr/>
          <p:nvPr/>
        </p:nvCxnSpPr>
        <p:spPr>
          <a:xfrm>
            <a:off x="251520" y="1916832"/>
            <a:ext cx="5472608" cy="381642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179512" y="1916832"/>
            <a:ext cx="5472608" cy="403244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5A8070E5-FCB0-AD23-5EE9-9881A00A8E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921"/>
    </mc:Choice>
    <mc:Fallback>
      <p:transition spd="slow" advTm="28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86019" name="Picture 3"/>
          <p:cNvPicPr>
            <a:picLocks noGrp="1" noChangeAspect="1" noChangeArrowheads="1"/>
          </p:cNvPicPr>
          <p:nvPr>
            <p:ph idx="1"/>
          </p:nvPr>
        </p:nvPicPr>
        <p:blipFill>
          <a:blip r:embed="rId4" cstate="print"/>
          <a:srcRect/>
          <a:stretch>
            <a:fillRect/>
          </a:stretch>
        </p:blipFill>
        <p:spPr bwMode="auto">
          <a:xfrm>
            <a:off x="395536" y="1340768"/>
            <a:ext cx="3314072" cy="4389437"/>
          </a:xfrm>
          <a:prstGeom prst="rect">
            <a:avLst/>
          </a:prstGeom>
          <a:noFill/>
          <a:ln w="9525">
            <a:noFill/>
            <a:miter lim="800000"/>
            <a:headEnd/>
            <a:tailEnd/>
          </a:ln>
          <a:effectLst/>
        </p:spPr>
      </p:pic>
      <p:sp>
        <p:nvSpPr>
          <p:cNvPr id="6" name="Rettangolo 5"/>
          <p:cNvSpPr/>
          <p:nvPr/>
        </p:nvSpPr>
        <p:spPr>
          <a:xfrm>
            <a:off x="1259632" y="0"/>
            <a:ext cx="6624736" cy="646331"/>
          </a:xfrm>
          <a:prstGeom prst="rect">
            <a:avLst/>
          </a:prstGeom>
        </p:spPr>
        <p:txBody>
          <a:bodyPr wrap="square">
            <a:spAutoFit/>
          </a:bodyPr>
          <a:lstStyle/>
          <a:p>
            <a:r>
              <a:rPr lang="it-IT" b="1" i="1" dirty="0">
                <a:solidFill>
                  <a:srgbClr val="FF0000"/>
                </a:solidFill>
              </a:rPr>
              <a:t>Trattare il fumo nei pazienti oncologici: una componente essenziale delle cure del cancro</a:t>
            </a:r>
            <a:r>
              <a:rPr lang="it-IT" b="1" dirty="0"/>
              <a:t>.</a:t>
            </a:r>
          </a:p>
        </p:txBody>
      </p:sp>
      <p:sp>
        <p:nvSpPr>
          <p:cNvPr id="7" name="Rettangolo 6"/>
          <p:cNvSpPr/>
          <p:nvPr/>
        </p:nvSpPr>
        <p:spPr>
          <a:xfrm>
            <a:off x="4355976" y="1196752"/>
            <a:ext cx="4536504" cy="5328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Gli autori della monografia sintetizzano così alcuni punti chiave:</a:t>
            </a:r>
          </a:p>
          <a:p>
            <a:pPr>
              <a:buFont typeface="Arial" pitchFamily="34" charset="0"/>
              <a:buChar char="•"/>
            </a:pPr>
            <a:r>
              <a:rPr lang="it-IT" u="sng" dirty="0"/>
              <a:t>L’esposizione al fumo di tabacco </a:t>
            </a:r>
            <a:r>
              <a:rPr lang="it-IT" dirty="0"/>
              <a:t>dopo la diagnosi di cancro può promuovere la crescita e la trasformazione delle cellule maligne attraverso vari meccanismi.</a:t>
            </a:r>
          </a:p>
          <a:p>
            <a:pPr>
              <a:buFont typeface="Arial" pitchFamily="34" charset="0"/>
              <a:buChar char="•"/>
            </a:pPr>
            <a:r>
              <a:rPr lang="it-IT" dirty="0"/>
              <a:t>Gli studi di laboratorio su cellule tumorali esposte al fumo di tabacco o alle componenti del fumo di tabacco forniscono prove sperimentali che continuare a fumare aumenta l’aggressività del tumore e riduce le risposte terapeutiche.</a:t>
            </a:r>
          </a:p>
          <a:p>
            <a:pPr>
              <a:buFont typeface="Arial" pitchFamily="34" charset="0"/>
              <a:buChar char="•"/>
            </a:pPr>
            <a:r>
              <a:rPr lang="it-IT" u="sng" dirty="0"/>
              <a:t>Continuare a fumare </a:t>
            </a:r>
            <a:r>
              <a:rPr lang="it-IT" dirty="0"/>
              <a:t>dopo una diagnosi di cancro è associato a costi sanitari più alti rispetto a non fumare</a:t>
            </a:r>
            <a:endParaRPr lang="it-IT" sz="800" dirty="0"/>
          </a:p>
        </p:txBody>
      </p:sp>
      <p:pic>
        <p:nvPicPr>
          <p:cNvPr id="3" name="Audio 2">
            <a:hlinkClick r:id="" action="ppaction://media"/>
            <a:extLst>
              <a:ext uri="{FF2B5EF4-FFF2-40B4-BE49-F238E27FC236}">
                <a16:creationId xmlns:a16="http://schemas.microsoft.com/office/drawing/2014/main" id="{4117D7BA-BC98-F956-D932-068A1C979A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375"/>
    </mc:Choice>
    <mc:Fallback>
      <p:transition spd="slow" advTm="4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Grp="1" noChangeAspect="1" noChangeArrowheads="1"/>
          </p:cNvPicPr>
          <p:nvPr>
            <p:ph idx="1"/>
          </p:nvPr>
        </p:nvPicPr>
        <p:blipFill>
          <a:blip r:embed="rId4" cstate="print"/>
          <a:srcRect/>
          <a:stretch>
            <a:fillRect/>
          </a:stretch>
        </p:blipFill>
        <p:spPr bwMode="auto">
          <a:xfrm>
            <a:off x="0" y="692696"/>
            <a:ext cx="4348717" cy="1188476"/>
          </a:xfrm>
          <a:prstGeom prst="rect">
            <a:avLst/>
          </a:prstGeom>
          <a:noFill/>
          <a:ln w="9525">
            <a:noFill/>
            <a:miter lim="800000"/>
            <a:headEnd/>
            <a:tailEnd/>
          </a:ln>
          <a:effectLst/>
        </p:spPr>
      </p:pic>
      <p:sp>
        <p:nvSpPr>
          <p:cNvPr id="5" name="Rettangolo 4"/>
          <p:cNvSpPr/>
          <p:nvPr/>
        </p:nvSpPr>
        <p:spPr>
          <a:xfrm>
            <a:off x="611560" y="1916832"/>
            <a:ext cx="7632848" cy="923330"/>
          </a:xfrm>
          <a:prstGeom prst="rect">
            <a:avLst/>
          </a:prstGeom>
        </p:spPr>
        <p:txBody>
          <a:bodyPr wrap="square">
            <a:spAutoFit/>
          </a:bodyPr>
          <a:lstStyle/>
          <a:p>
            <a:r>
              <a:rPr lang="it-IT" dirty="0"/>
              <a:t>Smettere di fumare è un investimento di salute cui non si può rinunciare, perché consente di ridurre il rischio di sviluppare molte condizioni patologiche. </a:t>
            </a:r>
          </a:p>
        </p:txBody>
      </p:sp>
      <p:sp>
        <p:nvSpPr>
          <p:cNvPr id="6" name="Rettangolo 5"/>
          <p:cNvSpPr/>
          <p:nvPr/>
        </p:nvSpPr>
        <p:spPr>
          <a:xfrm>
            <a:off x="539552" y="2924944"/>
            <a:ext cx="7992888" cy="3416320"/>
          </a:xfrm>
          <a:prstGeom prst="rect">
            <a:avLst/>
          </a:prstGeom>
        </p:spPr>
        <p:txBody>
          <a:bodyPr wrap="square">
            <a:spAutoFit/>
          </a:bodyPr>
          <a:lstStyle/>
          <a:p>
            <a:pPr algn="ctr"/>
            <a:r>
              <a:rPr lang="it-IT" sz="2400" b="1" dirty="0">
                <a:solidFill>
                  <a:srgbClr val="FF0000"/>
                </a:solidFill>
              </a:rPr>
              <a:t>Quando smetti di fumare ricorda che:</a:t>
            </a:r>
          </a:p>
          <a:p>
            <a:r>
              <a:rPr lang="it-IT" sz="1600" b="1" dirty="0"/>
              <a:t>Entro 20 minuti</a:t>
            </a:r>
            <a:r>
              <a:rPr lang="it-IT" sz="1600" dirty="0"/>
              <a:t> la frequenza cardiaca e la pressione del sangue si riducono</a:t>
            </a:r>
          </a:p>
          <a:p>
            <a:r>
              <a:rPr lang="it-IT" sz="1600" b="1" dirty="0"/>
              <a:t>Entro 12 ore</a:t>
            </a:r>
            <a:r>
              <a:rPr lang="it-IT" sz="1600" dirty="0"/>
              <a:t> i livelli di nicotina e monossido di carbonio nel sangue diminuiscono e l’ossigeno torna a livelli normali: i muscoli funzionano meglio e migliora il sonno.</a:t>
            </a:r>
          </a:p>
          <a:p>
            <a:r>
              <a:rPr lang="it-IT" sz="1600" b="1" dirty="0"/>
              <a:t>Entro 2 settimane - 3 mesi</a:t>
            </a:r>
            <a:r>
              <a:rPr lang="it-IT" sz="1600" dirty="0"/>
              <a:t> la circolazione del sangue e le funzioni polmonari migliorano. </a:t>
            </a:r>
          </a:p>
          <a:p>
            <a:r>
              <a:rPr lang="it-IT" sz="1600" b="1" dirty="0"/>
              <a:t>Dopo 1 - 9 mesi</a:t>
            </a:r>
            <a:r>
              <a:rPr lang="it-IT" sz="1600" dirty="0"/>
              <a:t> diminuiscono tosse e respiro corto e sei più attivo fisicamente.</a:t>
            </a:r>
          </a:p>
          <a:p>
            <a:r>
              <a:rPr lang="it-IT" sz="1600" b="1" dirty="0"/>
              <a:t>Entro un anno</a:t>
            </a:r>
            <a:r>
              <a:rPr lang="it-IT" sz="1600" dirty="0"/>
              <a:t> il rischio di infarto diventa la metà di quello di un fumatore.</a:t>
            </a:r>
          </a:p>
          <a:p>
            <a:r>
              <a:rPr lang="it-IT" sz="1600" b="1" dirty="0"/>
              <a:t>Dopo 5 - 15 anni</a:t>
            </a:r>
            <a:r>
              <a:rPr lang="it-IT" sz="1600" dirty="0"/>
              <a:t> il rischio di ictus diventa uguale a quello di un non fumatore.</a:t>
            </a:r>
          </a:p>
          <a:p>
            <a:r>
              <a:rPr lang="it-IT" sz="1600" b="1" dirty="0"/>
              <a:t>Dopo 10 anni</a:t>
            </a:r>
            <a:r>
              <a:rPr lang="it-IT" sz="1600" dirty="0"/>
              <a:t> il rischio di tumore ai polmoni diminuisce fino alla metà e diminuisce anche il rischio di tumori alla bocca, alla gola, all’esofago, alla vescica, al collo dell'utero e al pancreas.</a:t>
            </a:r>
          </a:p>
          <a:p>
            <a:r>
              <a:rPr lang="it-IT" sz="1600" b="1" dirty="0"/>
              <a:t>Entro 15 anni </a:t>
            </a:r>
            <a:r>
              <a:rPr lang="it-IT" sz="1600" dirty="0"/>
              <a:t>il rischio di malattia cronica diventa uguale a quello di un non fumatore.</a:t>
            </a:r>
          </a:p>
        </p:txBody>
      </p:sp>
      <p:pic>
        <p:nvPicPr>
          <p:cNvPr id="2" name="Audio 1">
            <a:hlinkClick r:id="" action="ppaction://media"/>
            <a:extLst>
              <a:ext uri="{FF2B5EF4-FFF2-40B4-BE49-F238E27FC236}">
                <a16:creationId xmlns:a16="http://schemas.microsoft.com/office/drawing/2014/main" id="{7054D6A1-8E5E-20A5-AE7A-B70FC4410F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400"/>
    </mc:Choice>
    <mc:Fallback>
      <p:transition spd="slow" advTm="6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fontScale="85000" lnSpcReduction="10000"/>
          </a:bodyPr>
          <a:lstStyle/>
          <a:p>
            <a:r>
              <a:rPr lang="it-IT" b="1" dirty="0"/>
              <a:t> </a:t>
            </a:r>
            <a:r>
              <a:rPr lang="it-IT" b="1" dirty="0">
                <a:solidFill>
                  <a:srgbClr val="FF0000"/>
                </a:solidFill>
              </a:rPr>
              <a:t>se smetti di fumare</a:t>
            </a:r>
            <a:r>
              <a:rPr lang="it-IT" b="1" dirty="0"/>
              <a:t>:</a:t>
            </a:r>
          </a:p>
          <a:p>
            <a:r>
              <a:rPr lang="it-IT" b="1" dirty="0"/>
              <a:t>a 30 anni</a:t>
            </a:r>
            <a:r>
              <a:rPr lang="it-IT" dirty="0"/>
              <a:t> si guadagnano almeno 10 anni di vita attesa.</a:t>
            </a:r>
          </a:p>
          <a:p>
            <a:r>
              <a:rPr lang="it-IT" b="1" dirty="0"/>
              <a:t>a 40 anni</a:t>
            </a:r>
            <a:r>
              <a:rPr lang="it-IT" dirty="0"/>
              <a:t> si guadagnano 9 anni di vita attesa.</a:t>
            </a:r>
          </a:p>
          <a:p>
            <a:r>
              <a:rPr lang="it-IT" b="1" dirty="0"/>
              <a:t>a 50 anni</a:t>
            </a:r>
            <a:r>
              <a:rPr lang="it-IT" dirty="0"/>
              <a:t> si guadagnano 6 anni di vita attesa.</a:t>
            </a:r>
          </a:p>
          <a:p>
            <a:r>
              <a:rPr lang="it-IT" b="1" dirty="0"/>
              <a:t>a 60 anni</a:t>
            </a:r>
            <a:r>
              <a:rPr lang="it-IT" dirty="0"/>
              <a:t> si guadagnano 3 anni di vita attesa.</a:t>
            </a:r>
          </a:p>
          <a:p>
            <a:r>
              <a:rPr lang="it-IT" b="1" dirty="0">
                <a:solidFill>
                  <a:srgbClr val="FF0000"/>
                </a:solidFill>
              </a:rPr>
              <a:t>Smettere di fumare</a:t>
            </a:r>
          </a:p>
          <a:p>
            <a:r>
              <a:rPr lang="it-IT" dirty="0"/>
              <a:t>fa bene anche a chi ha già sviluppato malattie correlate al fumo</a:t>
            </a:r>
          </a:p>
          <a:p>
            <a:r>
              <a:rPr lang="it-IT" dirty="0"/>
              <a:t>riduce del 50% la probabilità di avere un altro attacco in persone che smettono di fumare dopo un attacco cardiaco </a:t>
            </a:r>
          </a:p>
          <a:p>
            <a:r>
              <a:rPr lang="it-IT" dirty="0"/>
              <a:t>riduce il rischio di impotenza, di avere difficoltà a concepire, di aborto spontaneo o di partorire bambini prematuri o con basso peso alla nascita.</a:t>
            </a:r>
          </a:p>
          <a:p>
            <a:endParaRPr lang="it-IT" dirty="0"/>
          </a:p>
        </p:txBody>
      </p:sp>
      <p:pic>
        <p:nvPicPr>
          <p:cNvPr id="4" name="Picture 2"/>
          <p:cNvPicPr>
            <a:picLocks noGrp="1" noChangeAspect="1" noChangeArrowheads="1"/>
          </p:cNvPicPr>
          <p:nvPr>
            <p:ph idx="1"/>
          </p:nvPr>
        </p:nvPicPr>
        <p:blipFill>
          <a:blip r:embed="rId4" cstate="print"/>
          <a:srcRect/>
          <a:stretch>
            <a:fillRect/>
          </a:stretch>
        </p:blipFill>
        <p:spPr bwMode="auto">
          <a:xfrm>
            <a:off x="0" y="692696"/>
            <a:ext cx="4348717" cy="1188476"/>
          </a:xfrm>
          <a:prstGeom prst="rect">
            <a:avLst/>
          </a:prstGeom>
          <a:noFill/>
          <a:ln w="9525">
            <a:noFill/>
            <a:miter lim="800000"/>
            <a:headEnd/>
            <a:tailEnd/>
          </a:ln>
          <a:effectLst/>
        </p:spPr>
      </p:pic>
      <p:pic>
        <p:nvPicPr>
          <p:cNvPr id="5" name="Audio 4">
            <a:hlinkClick r:id="" action="ppaction://media"/>
            <a:extLst>
              <a:ext uri="{FF2B5EF4-FFF2-40B4-BE49-F238E27FC236}">
                <a16:creationId xmlns:a16="http://schemas.microsoft.com/office/drawing/2014/main" id="{4F658616-2E2E-581B-020E-1C8ECD0807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707"/>
    </mc:Choice>
    <mc:Fallback>
      <p:transition spd="slow" advTm="41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Rettangolo 3"/>
          <p:cNvSpPr/>
          <p:nvPr/>
        </p:nvSpPr>
        <p:spPr>
          <a:xfrm>
            <a:off x="179512" y="4725144"/>
            <a:ext cx="4824536" cy="1477328"/>
          </a:xfrm>
          <a:prstGeom prst="rect">
            <a:avLst/>
          </a:prstGeom>
        </p:spPr>
        <p:txBody>
          <a:bodyPr wrap="square">
            <a:spAutoFit/>
          </a:bodyPr>
          <a:lstStyle/>
          <a:p>
            <a:r>
              <a:rPr lang="it-IT" b="1" dirty="0"/>
              <a:t>Smettere di fumare è la cosa più facile del mondo. Lo so perché l’ho fatto migliaia di volte.</a:t>
            </a:r>
            <a:br>
              <a:rPr lang="it-IT" b="1" dirty="0"/>
            </a:br>
            <a:r>
              <a:rPr lang="it-IT" b="1" dirty="0"/>
              <a:t>					(Mark Twain)</a:t>
            </a:r>
          </a:p>
        </p:txBody>
      </p:sp>
      <p:pic>
        <p:nvPicPr>
          <p:cNvPr id="91138" name="Picture 2"/>
          <p:cNvPicPr>
            <a:picLocks noGrp="1" noChangeAspect="1" noChangeArrowheads="1"/>
          </p:cNvPicPr>
          <p:nvPr>
            <p:ph idx="1"/>
          </p:nvPr>
        </p:nvPicPr>
        <p:blipFill>
          <a:blip r:embed="rId5" cstate="print"/>
          <a:srcRect/>
          <a:stretch>
            <a:fillRect/>
          </a:stretch>
        </p:blipFill>
        <p:spPr bwMode="auto">
          <a:xfrm>
            <a:off x="5148064" y="4149080"/>
            <a:ext cx="3810000" cy="2857500"/>
          </a:xfrm>
          <a:prstGeom prst="rect">
            <a:avLst/>
          </a:prstGeom>
          <a:noFill/>
          <a:ln w="9525">
            <a:noFill/>
            <a:miter lim="800000"/>
            <a:headEnd/>
            <a:tailEnd/>
          </a:ln>
          <a:effectLst/>
        </p:spPr>
      </p:pic>
      <p:pic>
        <p:nvPicPr>
          <p:cNvPr id="3" name="Audio 2">
            <a:hlinkClick r:id="" action="ppaction://media"/>
            <a:extLst>
              <a:ext uri="{FF2B5EF4-FFF2-40B4-BE49-F238E27FC236}">
                <a16:creationId xmlns:a16="http://schemas.microsoft.com/office/drawing/2014/main" id="{04139671-8407-77BE-408B-4DE6C1EEA4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44"/>
    </mc:Choice>
    <mc:Fallback>
      <p:transition spd="slow" advTm="1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88641"/>
            <a:ext cx="2212848" cy="1224136"/>
          </a:xfrm>
        </p:spPr>
        <p:txBody>
          <a:bodyPr/>
          <a:lstStyle/>
          <a:p>
            <a:pPr algn="ctr"/>
            <a:r>
              <a:rPr lang="it-IT" dirty="0">
                <a:solidFill>
                  <a:srgbClr val="FF0000"/>
                </a:solidFill>
              </a:rPr>
              <a:t>Coltiviamo cibo, non tabacco</a:t>
            </a:r>
            <a:br>
              <a:rPr lang="it-IT" dirty="0"/>
            </a:br>
            <a:r>
              <a:rPr lang="it-IT" sz="1600" dirty="0"/>
              <a:t>31maggio 2023</a:t>
            </a:r>
          </a:p>
        </p:txBody>
      </p:sp>
      <p:sp>
        <p:nvSpPr>
          <p:cNvPr id="3" name="Segnaposto testo 2"/>
          <p:cNvSpPr>
            <a:spLocks noGrp="1"/>
          </p:cNvSpPr>
          <p:nvPr>
            <p:ph type="body" sz="half" idx="2"/>
          </p:nvPr>
        </p:nvSpPr>
        <p:spPr>
          <a:xfrm>
            <a:off x="609600" y="1484784"/>
            <a:ext cx="2209800" cy="3744416"/>
          </a:xfrm>
        </p:spPr>
        <p:txBody>
          <a:bodyPr>
            <a:normAutofit fontScale="92500" lnSpcReduction="20000"/>
          </a:bodyPr>
          <a:lstStyle/>
          <a:p>
            <a:r>
              <a:rPr lang="it-IT" b="1" i="1" dirty="0">
                <a:solidFill>
                  <a:srgbClr val="FF0000"/>
                </a:solidFill>
              </a:rPr>
              <a:t>Quattro milioni di ettari di suolo che potrebbero essere destinati alle colture alimentari sono utilizzati per produrre tabacco.</a:t>
            </a:r>
          </a:p>
          <a:p>
            <a:pPr algn="just"/>
            <a:r>
              <a:rPr lang="it-IT" dirty="0"/>
              <a:t>In</a:t>
            </a:r>
            <a:r>
              <a:rPr lang="it-IT" b="1" dirty="0">
                <a:solidFill>
                  <a:srgbClr val="FF0000"/>
                </a:solidFill>
              </a:rPr>
              <a:t> </a:t>
            </a:r>
            <a:r>
              <a:rPr lang="it-IT" dirty="0"/>
              <a:t>oltre 125 Paesi il tabacco è una </a:t>
            </a:r>
            <a:r>
              <a:rPr lang="it-IT" b="1" dirty="0"/>
              <a:t>coltura da reddito</a:t>
            </a:r>
            <a:r>
              <a:rPr lang="it-IT" dirty="0"/>
              <a:t>. Si stima che l’area occupata dalle piante di </a:t>
            </a:r>
            <a:r>
              <a:rPr lang="it-IT" i="1" dirty="0" err="1"/>
              <a:t>Nicotiana</a:t>
            </a:r>
            <a:r>
              <a:rPr lang="it-IT" i="1" dirty="0"/>
              <a:t> </a:t>
            </a:r>
            <a:r>
              <a:rPr lang="it-IT" i="1" dirty="0" err="1"/>
              <a:t>tabacum</a:t>
            </a:r>
            <a:r>
              <a:rPr lang="it-IT" dirty="0"/>
              <a:t> sia pari a circa 4 milioni di ettari, un’estensione maggiore di quella di un Paese come la Svizzera. Ogni anno sono più di 200.000 gli ettari di foresta disboscati per fare posto alla coltura di questa singola specie vegetale. Il terreno coltivato a tabacco richiede inoltre un uso intensivo di pesticidi e fertilizzanti che contribuiscono a degradare i terreni e a danneggiare la salute di chi li coltiva o vi vive accanto.</a:t>
            </a:r>
          </a:p>
        </p:txBody>
      </p:sp>
      <p:pic>
        <p:nvPicPr>
          <p:cNvPr id="48130" name="Picture 2"/>
          <p:cNvPicPr>
            <a:picLocks noGrp="1" noChangeAspect="1" noChangeArrowheads="1"/>
          </p:cNvPicPr>
          <p:nvPr>
            <p:ph type="pic" idx="1"/>
          </p:nvPr>
        </p:nvPicPr>
        <p:blipFill>
          <a:blip r:embed="rId4" cstate="print"/>
          <a:srcRect l="10247" r="10247"/>
          <a:stretch>
            <a:fillRect/>
          </a:stretch>
        </p:blipFill>
        <p:spPr bwMode="auto">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2123728" y="5301208"/>
            <a:ext cx="2736304" cy="1440160"/>
          </a:xfrm>
          <a:prstGeom prst="rect">
            <a:avLst/>
          </a:prstGeom>
          <a:noFill/>
          <a:ln w="9525">
            <a:noFill/>
            <a:miter lim="800000"/>
            <a:headEnd/>
            <a:tailEnd/>
          </a:ln>
          <a:effectLst/>
        </p:spPr>
      </p:pic>
      <p:sp>
        <p:nvSpPr>
          <p:cNvPr id="6" name="Rettangolo 5"/>
          <p:cNvSpPr/>
          <p:nvPr/>
        </p:nvSpPr>
        <p:spPr>
          <a:xfrm>
            <a:off x="1331640" y="2708920"/>
            <a:ext cx="1224136" cy="216024"/>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Nuvola 6"/>
          <p:cNvSpPr/>
          <p:nvPr/>
        </p:nvSpPr>
        <p:spPr>
          <a:xfrm>
            <a:off x="323528" y="188640"/>
            <a:ext cx="2520280" cy="1296144"/>
          </a:xfrm>
          <a:prstGeom prst="cloud">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Audio 4">
            <a:hlinkClick r:id="" action="ppaction://media"/>
            <a:extLst>
              <a:ext uri="{FF2B5EF4-FFF2-40B4-BE49-F238E27FC236}">
                <a16:creationId xmlns:a16="http://schemas.microsoft.com/office/drawing/2014/main" id="{B3BAE957-5664-D70D-A2C3-4E46A3BFAC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674"/>
    </mc:Choice>
    <mc:Fallback>
      <p:transition spd="slow" advTm="7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476673"/>
            <a:ext cx="2212848" cy="1368152"/>
          </a:xfrm>
        </p:spPr>
        <p:txBody>
          <a:bodyPr/>
          <a:lstStyle/>
          <a:p>
            <a:pPr algn="ctr"/>
            <a:r>
              <a:rPr lang="it-IT" dirty="0">
                <a:solidFill>
                  <a:srgbClr val="FF0000"/>
                </a:solidFill>
              </a:rPr>
              <a:t>Coltiviamo cibo, non tabacco</a:t>
            </a:r>
            <a:br>
              <a:rPr lang="it-IT" dirty="0"/>
            </a:br>
            <a:r>
              <a:rPr lang="it-IT" sz="1600" dirty="0"/>
              <a:t>31maggio 2023</a:t>
            </a:r>
          </a:p>
        </p:txBody>
      </p:sp>
      <p:sp>
        <p:nvSpPr>
          <p:cNvPr id="3" name="Segnaposto testo 2"/>
          <p:cNvSpPr>
            <a:spLocks noGrp="1"/>
          </p:cNvSpPr>
          <p:nvPr>
            <p:ph type="body" sz="half" idx="2"/>
          </p:nvPr>
        </p:nvSpPr>
        <p:spPr>
          <a:xfrm>
            <a:off x="609600" y="1916832"/>
            <a:ext cx="2209800" cy="3312368"/>
          </a:xfrm>
        </p:spPr>
        <p:txBody>
          <a:bodyPr>
            <a:normAutofit/>
          </a:bodyPr>
          <a:lstStyle/>
          <a:p>
            <a:r>
              <a:rPr lang="it-IT" dirty="0"/>
              <a:t> In genere i coltivatori hanno accordi contrattuali estremamente svantaggiosi: i semi e gli altri materiali necessari sono forniti dall’industria stessa, che poi ne scala i costi dai ricavi. Dato che spesso il prezzo pagato per il raccolto non è equo, per i contadini diventa impossibile saldare pienamente i propri debiti e abbandonare la produzione del tabacco.</a:t>
            </a:r>
          </a:p>
        </p:txBody>
      </p:sp>
      <p:pic>
        <p:nvPicPr>
          <p:cNvPr id="48130" name="Picture 2"/>
          <p:cNvPicPr>
            <a:picLocks noGrp="1" noChangeAspect="1" noChangeArrowheads="1"/>
          </p:cNvPicPr>
          <p:nvPr>
            <p:ph type="pic" idx="1"/>
          </p:nvPr>
        </p:nvPicPr>
        <p:blipFill>
          <a:blip r:embed="rId4" cstate="print"/>
          <a:srcRect l="10247" r="10247"/>
          <a:stretch>
            <a:fillRect/>
          </a:stretch>
        </p:blipFill>
        <p:spPr bwMode="auto">
          <a:prstGeom prst="rect">
            <a:avLst/>
          </a:prstGeom>
          <a:noFill/>
          <a:ln w="9525">
            <a:noFill/>
            <a:miter lim="800000"/>
            <a:headEnd/>
            <a:tailEnd/>
          </a:ln>
          <a:effectLst/>
        </p:spPr>
      </p:pic>
      <p:sp>
        <p:nvSpPr>
          <p:cNvPr id="5" name="Rettangolo 4"/>
          <p:cNvSpPr/>
          <p:nvPr/>
        </p:nvSpPr>
        <p:spPr>
          <a:xfrm>
            <a:off x="251520" y="5517232"/>
            <a:ext cx="720080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L’industria del tabacco sta sfruttando il tema della sussistenza economica dei contadini da queste coltivazioni “per fare pressioni contro politiche di cambiamento finalizzate alla riduzione della domanda di tabacco” spiega </a:t>
            </a:r>
            <a:r>
              <a:rPr lang="it-IT" sz="1400" dirty="0" err="1">
                <a:solidFill>
                  <a:schemeClr val="tx1"/>
                </a:solidFill>
              </a:rPr>
              <a:t>Ruediger</a:t>
            </a:r>
            <a:r>
              <a:rPr lang="it-IT" sz="1400" dirty="0">
                <a:solidFill>
                  <a:schemeClr val="tx1"/>
                </a:solidFill>
              </a:rPr>
              <a:t> </a:t>
            </a:r>
            <a:r>
              <a:rPr lang="it-IT" sz="1400" dirty="0" err="1">
                <a:solidFill>
                  <a:schemeClr val="tx1"/>
                </a:solidFill>
              </a:rPr>
              <a:t>Krech</a:t>
            </a:r>
            <a:r>
              <a:rPr lang="it-IT" sz="1400" dirty="0">
                <a:solidFill>
                  <a:schemeClr val="tx1"/>
                </a:solidFill>
              </a:rPr>
              <a:t>, il direttore del Dipartimento di promozione della salute dell’OMS. “Abbiamo bisogno di proteggere la salute e il benessere dei contadini e delle loro famiglie, non solo dai danni dell’agricoltura del tabacco, ma anche dallo </a:t>
            </a:r>
            <a:r>
              <a:rPr lang="it-IT" sz="1400" b="1" dirty="0">
                <a:solidFill>
                  <a:schemeClr val="tx1"/>
                </a:solidFill>
              </a:rPr>
              <a:t>sfruttamento</a:t>
            </a:r>
            <a:r>
              <a:rPr lang="it-IT" sz="1400" dirty="0">
                <a:solidFill>
                  <a:schemeClr val="tx1"/>
                </a:solidFill>
              </a:rPr>
              <a:t> da parte dell’industria del tabacco.”</a:t>
            </a:r>
          </a:p>
        </p:txBody>
      </p:sp>
      <p:sp>
        <p:nvSpPr>
          <p:cNvPr id="6" name="Nuvola 5"/>
          <p:cNvSpPr/>
          <p:nvPr/>
        </p:nvSpPr>
        <p:spPr>
          <a:xfrm>
            <a:off x="395536" y="692696"/>
            <a:ext cx="2520280" cy="1296144"/>
          </a:xfrm>
          <a:prstGeom prst="cloud">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Audio 3">
            <a:hlinkClick r:id="" action="ppaction://media"/>
            <a:extLst>
              <a:ext uri="{FF2B5EF4-FFF2-40B4-BE49-F238E27FC236}">
                <a16:creationId xmlns:a16="http://schemas.microsoft.com/office/drawing/2014/main" id="{39AABB58-AD55-89B0-805D-36CC95387E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015"/>
    </mc:Choice>
    <mc:Fallback>
      <p:transition spd="slow" advTm="8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sp>
        <p:nvSpPr>
          <p:cNvPr id="4" name="Segnaposto testo 3"/>
          <p:cNvSpPr>
            <a:spLocks noGrp="1"/>
          </p:cNvSpPr>
          <p:nvPr>
            <p:ph type="body" sz="half" idx="3"/>
          </p:nvPr>
        </p:nvSpPr>
        <p:spPr/>
        <p:txBody>
          <a:bodyPr/>
          <a:lstStyle/>
          <a:p>
            <a:endParaRPr lang="it-IT"/>
          </a:p>
        </p:txBody>
      </p:sp>
      <p:sp>
        <p:nvSpPr>
          <p:cNvPr id="6" name="Segnaposto contenuto 5"/>
          <p:cNvSpPr>
            <a:spLocks noGrp="1"/>
          </p:cNvSpPr>
          <p:nvPr>
            <p:ph sz="quarter" idx="4"/>
          </p:nvPr>
        </p:nvSpPr>
        <p:spPr/>
        <p:txBody>
          <a:bodyPr>
            <a:normAutofit lnSpcReduction="10000"/>
          </a:bodyPr>
          <a:lstStyle/>
          <a:p>
            <a:r>
              <a:rPr lang="it-IT" dirty="0"/>
              <a:t>Il </a:t>
            </a:r>
            <a:r>
              <a:rPr lang="it-IT" dirty="0" err="1"/>
              <a:t>claim</a:t>
            </a:r>
            <a:r>
              <a:rPr lang="it-IT" dirty="0"/>
              <a:t> scelto dall'Organizzazione mondiale della sanità per il </a:t>
            </a:r>
            <a:r>
              <a:rPr lang="it-IT" i="1" dirty="0"/>
              <a:t>World No </a:t>
            </a:r>
            <a:r>
              <a:rPr lang="it-IT" i="1" dirty="0" err="1"/>
              <a:t>Tobacco</a:t>
            </a:r>
            <a:r>
              <a:rPr lang="it-IT" i="1" dirty="0"/>
              <a:t> </a:t>
            </a:r>
            <a:r>
              <a:rPr lang="it-IT" i="1" dirty="0" err="1"/>
              <a:t>Day</a:t>
            </a:r>
            <a:r>
              <a:rPr lang="it-IT" i="1" dirty="0"/>
              <a:t> 2025 </a:t>
            </a:r>
            <a:r>
              <a:rPr lang="it-IT" dirty="0"/>
              <a:t>è «</a:t>
            </a:r>
            <a:r>
              <a:rPr lang="it-IT" b="1" dirty="0"/>
              <a:t>Giù la maschera</a:t>
            </a:r>
            <a:r>
              <a:rPr lang="it-IT" dirty="0"/>
              <a:t>» («</a:t>
            </a:r>
            <a:r>
              <a:rPr lang="it-IT" dirty="0" err="1"/>
              <a:t>Bright</a:t>
            </a:r>
            <a:r>
              <a:rPr lang="it-IT" dirty="0"/>
              <a:t> </a:t>
            </a:r>
            <a:r>
              <a:rPr lang="it-IT" dirty="0" err="1"/>
              <a:t>products</a:t>
            </a:r>
            <a:r>
              <a:rPr lang="it-IT" dirty="0"/>
              <a:t>. Dark </a:t>
            </a:r>
            <a:r>
              <a:rPr lang="it-IT" dirty="0" err="1"/>
              <a:t>intentions</a:t>
            </a:r>
            <a:r>
              <a:rPr lang="it-IT" dirty="0"/>
              <a:t>. </a:t>
            </a:r>
            <a:r>
              <a:rPr lang="it-IT" dirty="0" err="1"/>
              <a:t>Unmasking</a:t>
            </a:r>
            <a:r>
              <a:rPr lang="it-IT" dirty="0"/>
              <a:t> the Appeal»), allarmata dal numero di ragazzi tra i 13 e i 15 anni che consumano tabacco nel mondo: 37 milioni.</a:t>
            </a:r>
          </a:p>
          <a:p>
            <a:endParaRPr lang="it-IT" dirty="0"/>
          </a:p>
        </p:txBody>
      </p:sp>
      <p:pic>
        <p:nvPicPr>
          <p:cNvPr id="3074" name="Picture 2"/>
          <p:cNvPicPr>
            <a:picLocks noGrp="1" noChangeAspect="1" noChangeArrowheads="1"/>
          </p:cNvPicPr>
          <p:nvPr>
            <p:ph sz="quarter" idx="2"/>
          </p:nvPr>
        </p:nvPicPr>
        <p:blipFill>
          <a:blip r:embed="rId4" cstate="print"/>
          <a:srcRect/>
          <a:stretch>
            <a:fillRect/>
          </a:stretch>
        </p:blipFill>
        <p:spPr bwMode="auto">
          <a:xfrm>
            <a:off x="457200" y="3199920"/>
            <a:ext cx="4040188" cy="2475872"/>
          </a:xfrm>
          <a:prstGeom prst="rect">
            <a:avLst/>
          </a:prstGeom>
          <a:noFill/>
          <a:ln w="9525">
            <a:noFill/>
            <a:miter lim="800000"/>
            <a:headEnd/>
            <a:tailEnd/>
          </a:ln>
          <a:effectLst/>
        </p:spPr>
      </p:pic>
      <p:pic>
        <p:nvPicPr>
          <p:cNvPr id="5" name="Audio 4">
            <a:hlinkClick r:id="" action="ppaction://media"/>
            <a:extLst>
              <a:ext uri="{FF2B5EF4-FFF2-40B4-BE49-F238E27FC236}">
                <a16:creationId xmlns:a16="http://schemas.microsoft.com/office/drawing/2014/main" id="{7369F592-126F-3742-2750-FBDF7E75EF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303"/>
    </mc:Choice>
    <mc:Fallback>
      <p:transition spd="slow" advTm="3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92500" lnSpcReduction="10000"/>
          </a:bodyPr>
          <a:lstStyle/>
          <a:p>
            <a:r>
              <a:rPr lang="it-IT" dirty="0"/>
              <a:t>L’indagine «</a:t>
            </a:r>
            <a:r>
              <a:rPr lang="it-IT" b="1" dirty="0"/>
              <a:t>Utilizzo dei prodotti del tabacco e contenenti nicotina nei giovani italiani</a:t>
            </a:r>
            <a:r>
              <a:rPr lang="it-IT" dirty="0"/>
              <a:t>», che ha indagato sulle abitudini dei più giovani a partire dal fumo inteso come sigarette tradizionali fino agli altri prodotti contenenti nicotina, è stata condotta su un campione di </a:t>
            </a:r>
            <a:r>
              <a:rPr lang="it-IT" b="1" dirty="0"/>
              <a:t>8.316 studenti (che frequentano scuole in Lombardia, Toscana, Molise, Campania e Sardegna, di cui il 27% della scuola secondaria di primo grado e il rimanente delle superiori) </a:t>
            </a:r>
            <a:r>
              <a:rPr lang="it-IT" dirty="0"/>
              <a:t>e ha visto la partecipazione solo di una piccola percentuale di maggiorenni. Dai dati emerge che le stime sono simili tra maschi e femmine e comparabili nelle diverse Regioni italiane.</a:t>
            </a:r>
            <a:br>
              <a:rPr lang="it-IT" dirty="0"/>
            </a:br>
            <a:endParaRPr lang="it-IT" dirty="0"/>
          </a:p>
        </p:txBody>
      </p:sp>
      <p:pic>
        <p:nvPicPr>
          <p:cNvPr id="4" name="Audio 3">
            <a:hlinkClick r:id="" action="ppaction://media"/>
            <a:extLst>
              <a:ext uri="{FF2B5EF4-FFF2-40B4-BE49-F238E27FC236}">
                <a16:creationId xmlns:a16="http://schemas.microsoft.com/office/drawing/2014/main" id="{5731029D-7097-8AF8-BE79-0B3690E773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421"/>
    </mc:Choice>
    <mc:Fallback>
      <p:transition spd="slow" advTm="4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half" idx="1"/>
          </p:nvPr>
        </p:nvSpPr>
        <p:spPr/>
        <p:txBody>
          <a:bodyPr>
            <a:normAutofit fontScale="55000" lnSpcReduction="20000"/>
          </a:bodyPr>
          <a:lstStyle/>
          <a:p>
            <a:r>
              <a:rPr lang="it-IT" sz="2900" dirty="0"/>
              <a:t>In media </a:t>
            </a:r>
            <a:r>
              <a:rPr lang="it-IT" sz="2900" b="1" dirty="0"/>
              <a:t>il 30% del campione ha utilizzato almeno un prodotto a base di nicotina nell’ultimo mese</a:t>
            </a:r>
            <a:r>
              <a:rPr lang="it-IT" sz="2900" dirty="0"/>
              <a:t>. Entrando nel merito, negli ultimi 30 giorni, un ragazzo su 5 (20,1%) ha fumato sigarette tradizionali, il 17,7% tabacco riscaldato, il 23% sigarette elettroniche e il 2,6% bustine di nicotina (in inglese </a:t>
            </a:r>
            <a:r>
              <a:rPr lang="it-IT" sz="2900" i="1" dirty="0"/>
              <a:t>nicotine </a:t>
            </a:r>
            <a:r>
              <a:rPr lang="it-IT" sz="2900" i="1" dirty="0" err="1"/>
              <a:t>pouches</a:t>
            </a:r>
            <a:r>
              <a:rPr lang="it-IT" sz="2900" dirty="0"/>
              <a:t>, questa indagine è tra le prime a rilevare il nuovo prodotto). Il 63% di chi usa sigarette elettroniche o tabacco riscaldato o </a:t>
            </a:r>
            <a:r>
              <a:rPr lang="it-IT" sz="2900" i="1" dirty="0"/>
              <a:t>nicotine </a:t>
            </a:r>
            <a:r>
              <a:rPr lang="it-IT" sz="2900" i="1" dirty="0" err="1"/>
              <a:t>pouches</a:t>
            </a:r>
            <a:r>
              <a:rPr lang="it-IT" sz="2900" dirty="0"/>
              <a:t> fuma anche sigarette tradizionali. </a:t>
            </a:r>
          </a:p>
          <a:p>
            <a:r>
              <a:rPr lang="it-IT" sz="2900" dirty="0"/>
              <a:t>L'indagine nelle scuole italiane sul rapporto tra giovani e fumo: un terzo della paghetta viene bruciato da sigarette e alcol</a:t>
            </a:r>
          </a:p>
          <a:p>
            <a:endParaRPr lang="it-IT" dirty="0"/>
          </a:p>
          <a:p>
            <a:endParaRPr lang="it-IT" dirty="0"/>
          </a:p>
        </p:txBody>
      </p:sp>
      <p:pic>
        <p:nvPicPr>
          <p:cNvPr id="2050" name="Picture 2"/>
          <p:cNvPicPr>
            <a:picLocks noGrp="1" noChangeAspect="1" noChangeArrowheads="1"/>
          </p:cNvPicPr>
          <p:nvPr>
            <p:ph sz="half" idx="2"/>
          </p:nvPr>
        </p:nvPicPr>
        <p:blipFill>
          <a:blip r:embed="rId4" cstate="print"/>
          <a:srcRect/>
          <a:stretch>
            <a:fillRect/>
          </a:stretch>
        </p:blipFill>
        <p:spPr bwMode="auto">
          <a:xfrm>
            <a:off x="4648200" y="3001962"/>
            <a:ext cx="4038600" cy="2271713"/>
          </a:xfrm>
          <a:prstGeom prst="rect">
            <a:avLst/>
          </a:prstGeom>
          <a:noFill/>
          <a:ln w="9525">
            <a:noFill/>
            <a:miter lim="800000"/>
            <a:headEnd/>
            <a:tailEnd/>
          </a:ln>
          <a:effectLst/>
        </p:spPr>
      </p:pic>
      <p:pic>
        <p:nvPicPr>
          <p:cNvPr id="4" name="Audio 3">
            <a:hlinkClick r:id="" action="ppaction://media"/>
            <a:extLst>
              <a:ext uri="{FF2B5EF4-FFF2-40B4-BE49-F238E27FC236}">
                <a16:creationId xmlns:a16="http://schemas.microsoft.com/office/drawing/2014/main" id="{2E4B4B3D-7BAA-BAAA-3DDD-56A0A68169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824"/>
    </mc:Choice>
    <mc:Fallback>
      <p:transition spd="slow" advTm="5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cstate="print"/>
          <a:srcRect/>
          <a:stretch>
            <a:fillRect/>
          </a:stretch>
        </p:blipFill>
        <p:spPr bwMode="auto">
          <a:xfrm>
            <a:off x="0" y="0"/>
            <a:ext cx="9143999" cy="6713537"/>
          </a:xfrm>
          <a:prstGeom prst="rect">
            <a:avLst/>
          </a:prstGeom>
          <a:noFill/>
          <a:ln w="9525">
            <a:noFill/>
            <a:miter lim="800000"/>
            <a:headEnd/>
            <a:tailEnd/>
          </a:ln>
          <a:effectLst/>
        </p:spPr>
      </p:pic>
      <p:sp>
        <p:nvSpPr>
          <p:cNvPr id="3" name="Rettangolo 2"/>
          <p:cNvSpPr/>
          <p:nvPr/>
        </p:nvSpPr>
        <p:spPr>
          <a:xfrm>
            <a:off x="1331640" y="332656"/>
            <a:ext cx="5400600"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FFF00"/>
                </a:solidFill>
                <a:latin typeface="+mj-lt"/>
              </a:rPr>
              <a:t>Effetto negativo del consumo di tabacco in Italia</a:t>
            </a:r>
          </a:p>
        </p:txBody>
      </p:sp>
      <p:sp>
        <p:nvSpPr>
          <p:cNvPr id="4" name="Rettangolo 3"/>
          <p:cNvSpPr/>
          <p:nvPr/>
        </p:nvSpPr>
        <p:spPr>
          <a:xfrm>
            <a:off x="323528" y="2492896"/>
            <a:ext cx="4464496"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t>L’uso del tabacco danneggia sia la salute pubblica che quella fiscale dell’Italia, minacciando gli sforzi per migliorare l’equità, alleviare la povertà e proteggere l’ambiente.</a:t>
            </a:r>
          </a:p>
        </p:txBody>
      </p:sp>
      <p:sp>
        <p:nvSpPr>
          <p:cNvPr id="5" name="Rettangolo 4"/>
          <p:cNvSpPr/>
          <p:nvPr/>
        </p:nvSpPr>
        <p:spPr>
          <a:xfrm>
            <a:off x="3419872" y="4653136"/>
            <a:ext cx="5040560"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latin typeface="Constantia" pitchFamily="18" charset="0"/>
                <a:cs typeface="Arial" pitchFamily="34" charset="0"/>
              </a:rPr>
              <a:t>Danni sociali</a:t>
            </a:r>
          </a:p>
          <a:p>
            <a:pPr algn="just"/>
            <a:r>
              <a:rPr lang="it-IT" dirty="0">
                <a:solidFill>
                  <a:schemeClr val="bg1"/>
                </a:solidFill>
                <a:cs typeface="Arial" pitchFamily="34" charset="0"/>
              </a:rPr>
              <a:t>Il costo economico del fumo in Italia è di </a:t>
            </a:r>
            <a:r>
              <a:rPr lang="it-IT" b="1" dirty="0">
                <a:solidFill>
                  <a:srgbClr val="FFFF00"/>
                </a:solidFill>
                <a:cs typeface="Arial" pitchFamily="34" charset="0"/>
              </a:rPr>
              <a:t>23.002.796.032 euro.</a:t>
            </a:r>
            <a:r>
              <a:rPr lang="it-IT" b="1" dirty="0">
                <a:solidFill>
                  <a:srgbClr val="FFFF00"/>
                </a:solidFill>
              </a:rPr>
              <a:t> </a:t>
            </a:r>
            <a:r>
              <a:rPr lang="it-IT" dirty="0"/>
              <a:t>Ciò include i </a:t>
            </a:r>
            <a:r>
              <a:rPr lang="it-IT" u="sng" dirty="0"/>
              <a:t>costi diretti </a:t>
            </a:r>
            <a:r>
              <a:rPr lang="it-IT" dirty="0"/>
              <a:t>legati alla spesa sanitaria e i </a:t>
            </a:r>
            <a:r>
              <a:rPr lang="it-IT" u="sng" dirty="0"/>
              <a:t>costi indiretti </a:t>
            </a:r>
            <a:r>
              <a:rPr lang="it-IT" dirty="0"/>
              <a:t>legati alla perdita di produttività causata da malattia e morte prematura</a:t>
            </a:r>
          </a:p>
        </p:txBody>
      </p:sp>
      <p:pic>
        <p:nvPicPr>
          <p:cNvPr id="2" name="Audio 1">
            <a:hlinkClick r:id="" action="ppaction://media"/>
            <a:extLst>
              <a:ext uri="{FF2B5EF4-FFF2-40B4-BE49-F238E27FC236}">
                <a16:creationId xmlns:a16="http://schemas.microsoft.com/office/drawing/2014/main" id="{C9964C6E-C854-C7DE-0607-A4D9B28886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8" t="-81922" r="-184528" b="-81922"/>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01"/>
    </mc:Choice>
    <mc:Fallback>
      <p:transition spd="slow" advTm="3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MPORT" val="C:\Documents and Settings\matthew\Desktop\26\Track 02.mp3"/>
  <p:tag name="AUDIO_ID" val="271"/>
  <p:tag name="ELAPSEDTIME" val="27.0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8272</TotalTime>
  <Words>3082</Words>
  <Application>Microsoft Office PowerPoint</Application>
  <PresentationFormat>Presentazione su schermo (4:3)</PresentationFormat>
  <Paragraphs>163</Paragraphs>
  <Slides>39</Slides>
  <Notes>2</Notes>
  <HiddenSlides>0</HiddenSlides>
  <MMClips>39</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39</vt:i4>
      </vt:variant>
    </vt:vector>
  </HeadingPairs>
  <TitlesOfParts>
    <vt:vector size="45" baseType="lpstr">
      <vt:lpstr>Arial</vt:lpstr>
      <vt:lpstr>Calibri</vt:lpstr>
      <vt:lpstr>Constantia</vt:lpstr>
      <vt:lpstr>Verdana</vt:lpstr>
      <vt:lpstr>Wingdings 2</vt:lpstr>
      <vt:lpstr>Equinozio</vt:lpstr>
      <vt:lpstr>Presentazione standard di PowerPoint</vt:lpstr>
      <vt:lpstr>Presentazione standard di PowerPoint</vt:lpstr>
      <vt:lpstr>FUMO  E PATOLOGIE CORRELATE</vt:lpstr>
      <vt:lpstr>Coltiviamo cibo, non tabacco 31maggio 2023</vt:lpstr>
      <vt:lpstr>Coltiviamo cibo, non tabacco 31maggio 2023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FUMO PASSIVO</vt:lpstr>
      <vt:lpstr>FUMO PASSIVO</vt:lpstr>
      <vt:lpstr>Effetti sulla salute del fumo passivo</vt:lpstr>
      <vt:lpstr>DANNI DA FUMO PASSIVO</vt:lpstr>
      <vt:lpstr>Fumo e patologie respiratorie</vt:lpstr>
      <vt:lpstr>Presentazione standard di PowerPoint</vt:lpstr>
      <vt:lpstr>  BPCO DEFINIZIONE E CONCETTI GENERALI</vt:lpstr>
      <vt:lpstr>COPD: physical inactivity and survival</vt:lpstr>
      <vt:lpstr>Presentazione standard di PowerPoint</vt:lpstr>
      <vt:lpstr>Il tabacco manda in fumo guadagni e anni di vita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pc</dc:creator>
  <cp:lastModifiedBy>Utente</cp:lastModifiedBy>
  <cp:revision>471</cp:revision>
  <dcterms:created xsi:type="dcterms:W3CDTF">2023-12-01T10:28:16Z</dcterms:created>
  <dcterms:modified xsi:type="dcterms:W3CDTF">2025-05-29T08:13:49Z</dcterms:modified>
</cp:coreProperties>
</file>